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9" r:id="rId3"/>
    <p:sldId id="257" r:id="rId4"/>
    <p:sldId id="258" r:id="rId5"/>
    <p:sldId id="266" r:id="rId6"/>
    <p:sldId id="261" r:id="rId7"/>
    <p:sldId id="260" r:id="rId8"/>
    <p:sldId id="262" r:id="rId9"/>
    <p:sldId id="263" r:id="rId10"/>
    <p:sldId id="264" r:id="rId11"/>
    <p:sldId id="265"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12" autoAdjust="0"/>
    <p:restoredTop sz="45562" autoAdjust="0"/>
  </p:normalViewPr>
  <p:slideViewPr>
    <p:cSldViewPr>
      <p:cViewPr varScale="1">
        <p:scale>
          <a:sx n="37" d="100"/>
          <a:sy n="37" d="100"/>
        </p:scale>
        <p:origin x="-22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A9ED1BA-D244-4F9B-BB08-E688063131E5}" type="datetimeFigureOut">
              <a:rPr lang="en-US" smtClean="0"/>
              <a:t>10/25/16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BBAD6C1-FF2F-4E2E-A44A-952EF064205E}" type="slidenum">
              <a:rPr lang="en-US" smtClean="0"/>
              <a:t>‹#›</a:t>
            </a:fld>
            <a:endParaRPr lang="en-US"/>
          </a:p>
        </p:txBody>
      </p:sp>
    </p:spTree>
    <p:extLst>
      <p:ext uri="{BB962C8B-B14F-4D97-AF65-F5344CB8AC3E}">
        <p14:creationId xmlns:p14="http://schemas.microsoft.com/office/powerpoint/2010/main" val="9495045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none" dirty="0" smtClean="0"/>
              <a:t>Slide 1: Title Slide</a:t>
            </a:r>
          </a:p>
          <a:p>
            <a:endParaRPr lang="en-US" b="1" u="none" dirty="0" smtClean="0"/>
          </a:p>
          <a:p>
            <a:r>
              <a:rPr lang="en-US" b="1" dirty="0" smtClean="0"/>
              <a:t>Facilitator Notes</a:t>
            </a:r>
            <a:r>
              <a:rPr lang="en-US" dirty="0" smtClean="0"/>
              <a:t>:</a:t>
            </a:r>
            <a:r>
              <a:rPr lang="en-US" baseline="0" dirty="0" smtClean="0"/>
              <a:t> Have participants sit with colleagues who are from different grade levels.  It would be ideal to have groups that have one teacher from each grade level, K-5.  </a:t>
            </a:r>
            <a:endParaRPr lang="en-US" dirty="0"/>
          </a:p>
        </p:txBody>
      </p:sp>
      <p:sp>
        <p:nvSpPr>
          <p:cNvPr id="4" name="Slide Number Placeholder 3"/>
          <p:cNvSpPr>
            <a:spLocks noGrp="1"/>
          </p:cNvSpPr>
          <p:nvPr>
            <p:ph type="sldNum" sz="quarter" idx="10"/>
          </p:nvPr>
        </p:nvSpPr>
        <p:spPr/>
        <p:txBody>
          <a:bodyPr/>
          <a:lstStyle/>
          <a:p>
            <a:fld id="{6BBAD6C1-FF2F-4E2E-A44A-952EF064205E}" type="slidenum">
              <a:rPr lang="en-US" smtClean="0"/>
              <a:t>1</a:t>
            </a:fld>
            <a:endParaRPr lang="en-US"/>
          </a:p>
        </p:txBody>
      </p:sp>
    </p:spTree>
    <p:extLst>
      <p:ext uri="{BB962C8B-B14F-4D97-AF65-F5344CB8AC3E}">
        <p14:creationId xmlns:p14="http://schemas.microsoft.com/office/powerpoint/2010/main" val="20691457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828800" y="342900"/>
            <a:ext cx="3200400" cy="2401888"/>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200"/>
              </a:spcBef>
              <a:spcAft>
                <a:spcPts val="0"/>
              </a:spcAft>
              <a:buClrTx/>
              <a:buSzTx/>
              <a:buFontTx/>
              <a:buNone/>
              <a:tabLst/>
              <a:defRPr/>
            </a:pPr>
            <a:r>
              <a:rPr lang="en-US" sz="800" b="1" dirty="0" smtClean="0">
                <a:solidFill>
                  <a:srgbClr val="FF0000"/>
                </a:solidFill>
              </a:rPr>
              <a:t>Slide 10: Investigating</a:t>
            </a:r>
            <a:r>
              <a:rPr lang="en-US" sz="800" b="1" baseline="0" dirty="0" smtClean="0">
                <a:solidFill>
                  <a:srgbClr val="FF0000"/>
                </a:solidFill>
              </a:rPr>
              <a:t> Vertical Alignment</a:t>
            </a:r>
            <a:endParaRPr lang="en-US" sz="800" b="1" dirty="0" smtClean="0">
              <a:solidFill>
                <a:srgbClr val="FF0000"/>
              </a:solidFill>
            </a:endParaRPr>
          </a:p>
          <a:p>
            <a:pPr eaLnBrk="1" fontAlgn="auto" hangingPunct="1">
              <a:spcBef>
                <a:spcPts val="200"/>
              </a:spcBef>
              <a:spcAft>
                <a:spcPts val="0"/>
              </a:spcAft>
              <a:defRPr/>
            </a:pPr>
            <a:endParaRPr lang="en-US" sz="800" dirty="0" smtClean="0">
              <a:solidFill>
                <a:srgbClr val="000000"/>
              </a:solidFill>
              <a:ea typeface="Times New Roman"/>
            </a:endParaRPr>
          </a:p>
          <a:p>
            <a:pPr marL="0" marR="0" indent="0" algn="l" defTabSz="914400" rtl="0" eaLnBrk="1" fontAlgn="auto" latinLnBrk="0" hangingPunct="1">
              <a:lnSpc>
                <a:spcPct val="100000"/>
              </a:lnSpc>
              <a:spcBef>
                <a:spcPts val="0"/>
              </a:spcBef>
              <a:spcAft>
                <a:spcPts val="0"/>
              </a:spcAft>
              <a:buClrTx/>
              <a:buSzTx/>
              <a:buFont typeface="Arial"/>
              <a:buNone/>
              <a:tabLst/>
              <a:defRPr/>
            </a:pPr>
            <a:r>
              <a:rPr lang="en-US" b="1" dirty="0" smtClean="0">
                <a:solidFill>
                  <a:srgbClr val="000000"/>
                </a:solidFill>
              </a:rPr>
              <a:t>Step 8</a:t>
            </a:r>
          </a:p>
          <a:p>
            <a:pPr marL="0" indent="0">
              <a:spcBef>
                <a:spcPts val="0"/>
              </a:spcBef>
              <a:buFont typeface="Arial"/>
              <a:buNone/>
            </a:pPr>
            <a:r>
              <a:rPr lang="en-US" b="1" dirty="0" smtClean="0">
                <a:solidFill>
                  <a:srgbClr val="000000"/>
                </a:solidFill>
              </a:rPr>
              <a:t>Facilitator:</a:t>
            </a:r>
            <a:br>
              <a:rPr lang="en-US" b="1" dirty="0" smtClean="0">
                <a:solidFill>
                  <a:srgbClr val="000000"/>
                </a:solidFill>
              </a:rPr>
            </a:br>
            <a:r>
              <a:rPr lang="en-US" dirty="0" smtClean="0">
                <a:solidFill>
                  <a:srgbClr val="000000"/>
                </a:solidFill>
              </a:rPr>
              <a:t>When </a:t>
            </a:r>
            <a:r>
              <a:rPr lang="en-US" dirty="0">
                <a:solidFill>
                  <a:srgbClr val="000000"/>
                </a:solidFill>
              </a:rPr>
              <a:t>groups finish placing all their strips on chart paper, have table groups </a:t>
            </a:r>
            <a:r>
              <a:rPr lang="en-US" dirty="0" smtClean="0">
                <a:solidFill>
                  <a:srgbClr val="000000"/>
                </a:solidFill>
              </a:rPr>
              <a:t>gather </a:t>
            </a:r>
            <a:r>
              <a:rPr lang="en-US" dirty="0">
                <a:solidFill>
                  <a:srgbClr val="000000"/>
                </a:solidFill>
              </a:rPr>
              <a:t>at their group trajectories. Starting with the lower elementary grades, have each </a:t>
            </a:r>
            <a:r>
              <a:rPr lang="en-US" dirty="0" smtClean="0">
                <a:solidFill>
                  <a:srgbClr val="000000"/>
                </a:solidFill>
              </a:rPr>
              <a:t>subgroup </a:t>
            </a:r>
            <a:r>
              <a:rPr lang="en-US" dirty="0">
                <a:solidFill>
                  <a:srgbClr val="000000"/>
                </a:solidFill>
              </a:rPr>
              <a:t>share some of the conversations they had while studying the standards and their justifications for the findings they noted on each </a:t>
            </a:r>
            <a:r>
              <a:rPr lang="en-US" dirty="0" smtClean="0">
                <a:solidFill>
                  <a:srgbClr val="000000"/>
                </a:solidFill>
              </a:rPr>
              <a:t>grade-level </a:t>
            </a:r>
            <a:r>
              <a:rPr lang="en-US" dirty="0">
                <a:solidFill>
                  <a:srgbClr val="000000"/>
                </a:solidFill>
              </a:rPr>
              <a:t>strip with their table group. </a:t>
            </a:r>
          </a:p>
          <a:p>
            <a:pPr marL="171450" indent="-171450">
              <a:spcBef>
                <a:spcPts val="0"/>
              </a:spcBef>
              <a:buFont typeface="Arial"/>
              <a:buChar char="•"/>
            </a:pPr>
            <a:r>
              <a:rPr lang="en-US" dirty="0">
                <a:solidFill>
                  <a:srgbClr val="000000"/>
                </a:solidFill>
              </a:rPr>
              <a:t>Next, direct table groups to discuss the questions found in step 8. </a:t>
            </a:r>
          </a:p>
          <a:p>
            <a:pPr marL="171450" indent="-171450">
              <a:spcBef>
                <a:spcPts val="0"/>
              </a:spcBef>
              <a:buFont typeface="Arial"/>
              <a:buChar char="•"/>
            </a:pPr>
            <a:r>
              <a:rPr lang="en-US" dirty="0">
                <a:solidFill>
                  <a:srgbClr val="000000"/>
                </a:solidFill>
              </a:rPr>
              <a:t>Have table groups record their answers to the Step 8 questions on the right side of the chart. Tell participants that they may want to record additional observations and findings that surfaced during their discussions.</a:t>
            </a:r>
          </a:p>
          <a:p>
            <a:pPr marL="171450" indent="-171450">
              <a:spcBef>
                <a:spcPts val="0"/>
              </a:spcBef>
              <a:buFont typeface="Arial"/>
              <a:buChar char="•"/>
            </a:pPr>
            <a:r>
              <a:rPr lang="en-US" dirty="0">
                <a:solidFill>
                  <a:srgbClr val="000000"/>
                </a:solidFill>
              </a:rPr>
              <a:t>Allow time for table groups to share a few of their findings with the whole group.</a:t>
            </a:r>
          </a:p>
          <a:p>
            <a:pPr marL="171450" lvl="0" indent="-171450">
              <a:spcBef>
                <a:spcPts val="0"/>
              </a:spcBef>
              <a:buFont typeface="Arial"/>
              <a:buChar char="•"/>
            </a:pPr>
            <a:r>
              <a:rPr lang="en-US" dirty="0">
                <a:solidFill>
                  <a:srgbClr val="000000"/>
                </a:solidFill>
              </a:rPr>
              <a:t>Ask participants to return to their seats and have a short discussion about the shifts (focus, coherence, and rigor). Ask, “How did these key shifts surface during this </a:t>
            </a:r>
            <a:r>
              <a:rPr lang="en-US" dirty="0">
                <a:solidFill>
                  <a:srgbClr val="000000"/>
                </a:solidFill>
                <a:ea typeface="Times New Roman"/>
              </a:rPr>
              <a:t>learning experience</a:t>
            </a:r>
            <a:r>
              <a:rPr lang="en-US" dirty="0">
                <a:solidFill>
                  <a:srgbClr val="000000"/>
                </a:solidFill>
              </a:rPr>
              <a:t>?”</a:t>
            </a:r>
          </a:p>
          <a:p>
            <a:pPr marL="171450" lvl="0" indent="-171450">
              <a:spcBef>
                <a:spcPts val="0"/>
              </a:spcBef>
              <a:buFont typeface="Arial"/>
              <a:buChar char="•"/>
            </a:pPr>
            <a:r>
              <a:rPr lang="en-US" dirty="0">
                <a:solidFill>
                  <a:srgbClr val="000000"/>
                </a:solidFill>
                <a:ea typeface="Times New Roman"/>
              </a:rPr>
              <a:t>At this </a:t>
            </a:r>
            <a:r>
              <a:rPr lang="en-US" dirty="0" smtClean="0">
                <a:solidFill>
                  <a:srgbClr val="000000"/>
                </a:solidFill>
                <a:ea typeface="Times New Roman"/>
              </a:rPr>
              <a:t>time, </a:t>
            </a:r>
            <a:r>
              <a:rPr lang="en-US" dirty="0">
                <a:solidFill>
                  <a:srgbClr val="000000"/>
                </a:solidFill>
                <a:ea typeface="Times New Roman"/>
              </a:rPr>
              <a:t>have participants take a second look at their big idea chart and </a:t>
            </a:r>
            <a:r>
              <a:rPr lang="en-US" dirty="0" smtClean="0">
                <a:solidFill>
                  <a:srgbClr val="000000"/>
                </a:solidFill>
                <a:ea typeface="Times New Roman"/>
              </a:rPr>
              <a:t>modify it </a:t>
            </a:r>
            <a:r>
              <a:rPr lang="en-US" dirty="0">
                <a:solidFill>
                  <a:srgbClr val="000000"/>
                </a:solidFill>
                <a:ea typeface="Times New Roman"/>
              </a:rPr>
              <a:t>as needed. They may want to add information, </a:t>
            </a:r>
            <a:r>
              <a:rPr lang="en-US" dirty="0" smtClean="0">
                <a:solidFill>
                  <a:srgbClr val="000000"/>
                </a:solidFill>
                <a:ea typeface="Times New Roman"/>
              </a:rPr>
              <a:t>delete, or </a:t>
            </a:r>
            <a:r>
              <a:rPr lang="en-US" dirty="0">
                <a:solidFill>
                  <a:srgbClr val="000000"/>
                </a:solidFill>
                <a:ea typeface="Times New Roman"/>
              </a:rPr>
              <a:t>edit what they originally thought. </a:t>
            </a:r>
          </a:p>
          <a:p>
            <a:pPr marL="0" indent="0">
              <a:spcBef>
                <a:spcPts val="0"/>
              </a:spcBef>
              <a:spcAft>
                <a:spcPts val="0"/>
              </a:spcAft>
              <a:buFont typeface="Arial"/>
              <a:buNone/>
            </a:pPr>
            <a:endParaRPr lang="en-US" sz="800" b="1" i="1" dirty="0" smtClean="0">
              <a:solidFill>
                <a:srgbClr val="000000"/>
              </a:solidFill>
              <a:ea typeface="Times New Roman"/>
            </a:endParaRPr>
          </a:p>
          <a:p>
            <a:pPr marL="0" indent="0">
              <a:spcBef>
                <a:spcPts val="0"/>
              </a:spcBef>
              <a:spcAft>
                <a:spcPts val="0"/>
              </a:spcAft>
              <a:buFont typeface="Arial"/>
              <a:buNone/>
            </a:pPr>
            <a:r>
              <a:rPr lang="en-US" b="1" i="1" dirty="0" smtClean="0">
                <a:solidFill>
                  <a:srgbClr val="000000"/>
                </a:solidFill>
                <a:ea typeface="Times New Roman"/>
              </a:rPr>
              <a:t>Critical Point</a:t>
            </a:r>
            <a:br>
              <a:rPr lang="en-US" b="1" i="1" dirty="0" smtClean="0">
                <a:solidFill>
                  <a:srgbClr val="000000"/>
                </a:solidFill>
                <a:ea typeface="Times New Roman"/>
              </a:rPr>
            </a:br>
            <a:endParaRPr lang="en-US" b="1" i="1" dirty="0" smtClean="0">
              <a:solidFill>
                <a:srgbClr val="000000"/>
              </a:solidFill>
              <a:ea typeface="Times New Roman"/>
            </a:endParaRPr>
          </a:p>
          <a:p>
            <a:pPr marL="171450" indent="-171450">
              <a:spcBef>
                <a:spcPts val="0"/>
              </a:spcBef>
              <a:spcAft>
                <a:spcPts val="0"/>
              </a:spcAft>
              <a:buFont typeface="Arial"/>
              <a:buChar char="•"/>
            </a:pPr>
            <a:r>
              <a:rPr lang="en-US" b="0" i="0" dirty="0" smtClean="0">
                <a:solidFill>
                  <a:srgbClr val="000000"/>
                </a:solidFill>
                <a:ea typeface="Times New Roman"/>
              </a:rPr>
              <a:t>Make sure the wording in the standards—describing ten ones and some further ones; a bundle</a:t>
            </a:r>
            <a:r>
              <a:rPr lang="en-US" b="0" i="0" baseline="0" dirty="0" smtClean="0">
                <a:solidFill>
                  <a:srgbClr val="000000"/>
                </a:solidFill>
                <a:ea typeface="Times New Roman"/>
              </a:rPr>
              <a:t> of </a:t>
            </a:r>
            <a:r>
              <a:rPr lang="en-US" b="0" i="0" dirty="0" smtClean="0">
                <a:solidFill>
                  <a:srgbClr val="000000"/>
                </a:solidFill>
                <a:ea typeface="Times New Roman"/>
              </a:rPr>
              <a:t>ten ones; and hundreds,</a:t>
            </a:r>
            <a:r>
              <a:rPr lang="en-US" b="0" i="0" baseline="0" dirty="0" smtClean="0">
                <a:solidFill>
                  <a:srgbClr val="000000"/>
                </a:solidFill>
                <a:ea typeface="Times New Roman"/>
              </a:rPr>
              <a:t> tens, and ones</a:t>
            </a:r>
            <a:r>
              <a:rPr lang="en-US" dirty="0">
                <a:solidFill>
                  <a:srgbClr val="000000"/>
                </a:solidFill>
                <a:ea typeface="Times New Roman"/>
              </a:rPr>
              <a:t>—</a:t>
            </a:r>
            <a:r>
              <a:rPr lang="en-US" b="0" i="0" dirty="0" smtClean="0">
                <a:solidFill>
                  <a:srgbClr val="000000"/>
                </a:solidFill>
                <a:ea typeface="Times New Roman"/>
              </a:rPr>
              <a:t>surfaces</a:t>
            </a:r>
            <a:r>
              <a:rPr lang="en-US" b="0" i="0" baseline="0" dirty="0" smtClean="0">
                <a:solidFill>
                  <a:srgbClr val="000000"/>
                </a:solidFill>
                <a:ea typeface="Times New Roman"/>
              </a:rPr>
              <a:t> in the conversation. </a:t>
            </a:r>
            <a:endParaRPr lang="en-US" b="0" i="0" dirty="0">
              <a:solidFill>
                <a:srgbClr val="000000"/>
              </a:solidFill>
              <a:ea typeface="Times New Roman"/>
            </a:endParaRPr>
          </a:p>
          <a:p>
            <a:pPr marL="171450" indent="-171450" eaLnBrk="1" fontAlgn="auto" hangingPunct="1">
              <a:spcBef>
                <a:spcPts val="0"/>
              </a:spcBef>
              <a:spcAft>
                <a:spcPts val="0"/>
              </a:spcAft>
              <a:buFont typeface="Arial"/>
              <a:buChar char="•"/>
              <a:tabLst>
                <a:tab pos="228600" algn="l"/>
                <a:tab pos="487680" algn="l"/>
              </a:tabLst>
              <a:defRPr/>
            </a:pPr>
            <a:r>
              <a:rPr lang="en-US" dirty="0">
                <a:solidFill>
                  <a:srgbClr val="000000"/>
                </a:solidFill>
                <a:ea typeface="Times New Roman"/>
              </a:rPr>
              <a:t>The power of this process and tool is the collaborative conversation. It is not about just filling out the chart. The chart is to be used to capture the conversation and common understandings. </a:t>
            </a:r>
          </a:p>
          <a:p>
            <a:pPr marL="171450" indent="-171450" eaLnBrk="1" fontAlgn="auto" hangingPunct="1">
              <a:spcBef>
                <a:spcPts val="0"/>
              </a:spcBef>
              <a:spcAft>
                <a:spcPts val="0"/>
              </a:spcAft>
              <a:buFont typeface="Arial"/>
              <a:buChar char="•"/>
              <a:tabLst>
                <a:tab pos="228600" algn="l"/>
                <a:tab pos="487680" algn="l"/>
              </a:tabLst>
              <a:defRPr/>
            </a:pPr>
            <a:endParaRPr lang="en-US" dirty="0">
              <a:solidFill>
                <a:srgbClr val="000000"/>
              </a:solidFill>
              <a:ea typeface="Times New Roman"/>
            </a:endParaRPr>
          </a:p>
          <a:p>
            <a:pPr marL="0" indent="0" eaLnBrk="1" fontAlgn="auto" hangingPunct="1">
              <a:spcBef>
                <a:spcPts val="0"/>
              </a:spcBef>
              <a:spcAft>
                <a:spcPts val="0"/>
              </a:spcAft>
              <a:buFont typeface="Arial"/>
              <a:buNone/>
              <a:tabLst>
                <a:tab pos="228600" algn="l"/>
                <a:tab pos="487680" algn="l"/>
              </a:tabLst>
              <a:defRPr/>
            </a:pPr>
            <a:r>
              <a:rPr lang="en-US" b="1" i="1" dirty="0">
                <a:solidFill>
                  <a:srgbClr val="000000"/>
                </a:solidFill>
                <a:ea typeface="Times New Roman"/>
              </a:rPr>
              <a:t>Words of </a:t>
            </a:r>
            <a:r>
              <a:rPr lang="en-US" b="1" i="1" dirty="0" smtClean="0">
                <a:solidFill>
                  <a:srgbClr val="000000"/>
                </a:solidFill>
                <a:ea typeface="Times New Roman"/>
              </a:rPr>
              <a:t>Wisdom</a:t>
            </a:r>
            <a:br>
              <a:rPr lang="en-US" b="1" i="1" dirty="0" smtClean="0">
                <a:solidFill>
                  <a:srgbClr val="000000"/>
                </a:solidFill>
                <a:ea typeface="Times New Roman"/>
              </a:rPr>
            </a:br>
            <a:endParaRPr lang="en-US" b="1" i="1" dirty="0" smtClean="0">
              <a:solidFill>
                <a:srgbClr val="000000"/>
              </a:solidFill>
              <a:ea typeface="Times New Roman"/>
            </a:endParaRPr>
          </a:p>
          <a:p>
            <a:pPr marL="171450" indent="-171450" eaLnBrk="1" fontAlgn="auto" hangingPunct="1">
              <a:spcBef>
                <a:spcPts val="0"/>
              </a:spcBef>
              <a:spcAft>
                <a:spcPts val="0"/>
              </a:spcAft>
              <a:buFont typeface="Arial"/>
              <a:buChar char="•"/>
              <a:tabLst>
                <a:tab pos="228600" algn="l"/>
                <a:tab pos="487680" algn="l"/>
              </a:tabLst>
              <a:defRPr/>
            </a:pPr>
            <a:r>
              <a:rPr lang="en-US" b="0" i="0" dirty="0" smtClean="0">
                <a:solidFill>
                  <a:srgbClr val="000000"/>
                </a:solidFill>
                <a:ea typeface="Times New Roman"/>
              </a:rPr>
              <a:t>The focus</a:t>
            </a:r>
            <a:r>
              <a:rPr lang="en-US" b="0" i="0" baseline="0" dirty="0" smtClean="0">
                <a:solidFill>
                  <a:srgbClr val="000000"/>
                </a:solidFill>
                <a:ea typeface="Times New Roman"/>
              </a:rPr>
              <a:t> of this work is the conversation and seeing the coherence of this concept across grade levels. The purpose of the Vertical Alignment Chart is to capture conversations and ideas.</a:t>
            </a:r>
            <a:r>
              <a:rPr lang="en-US" b="0" i="0" dirty="0" smtClean="0">
                <a:solidFill>
                  <a:srgbClr val="000000"/>
                </a:solidFill>
                <a:ea typeface="Times New Roman"/>
              </a:rPr>
              <a:t> </a:t>
            </a:r>
            <a:endParaRPr lang="en-US" b="0" i="0" dirty="0">
              <a:solidFill>
                <a:srgbClr val="000000"/>
              </a:solidFill>
              <a:ea typeface="Times New Roman"/>
            </a:endParaRPr>
          </a:p>
        </p:txBody>
      </p:sp>
    </p:spTree>
    <p:extLst>
      <p:ext uri="{BB962C8B-B14F-4D97-AF65-F5344CB8AC3E}">
        <p14:creationId xmlns:p14="http://schemas.microsoft.com/office/powerpoint/2010/main" val="29998490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828800" y="342900"/>
            <a:ext cx="3200400" cy="2401888"/>
          </a:xfrm>
        </p:spPr>
      </p:sp>
      <p:sp>
        <p:nvSpPr>
          <p:cNvPr id="3" name="Notes Placeholder 2"/>
          <p:cNvSpPr>
            <a:spLocks noGrp="1"/>
          </p:cNvSpPr>
          <p:nvPr>
            <p:ph type="body" idx="1"/>
          </p:nvPr>
        </p:nvSpPr>
        <p:spPr/>
        <p:txBody>
          <a:bodyPr/>
          <a:lstStyle/>
          <a:p>
            <a:pPr eaLnBrk="1" fontAlgn="auto" hangingPunct="1">
              <a:spcBef>
                <a:spcPts val="0"/>
              </a:spcBef>
              <a:spcAft>
                <a:spcPts val="0"/>
              </a:spcAft>
              <a:defRPr/>
            </a:pPr>
            <a:r>
              <a:rPr lang="en-US" sz="1050" b="1" i="0" dirty="0" smtClean="0">
                <a:solidFill>
                  <a:srgbClr val="000000"/>
                </a:solidFill>
                <a:ea typeface="Times New Roman"/>
              </a:rPr>
              <a:t>Slide 11: Reflection</a:t>
            </a:r>
          </a:p>
          <a:p>
            <a:pPr eaLnBrk="1" fontAlgn="auto" hangingPunct="1">
              <a:spcBef>
                <a:spcPts val="0"/>
              </a:spcBef>
              <a:spcAft>
                <a:spcPts val="0"/>
              </a:spcAft>
              <a:defRPr/>
            </a:pPr>
            <a:endParaRPr lang="en-US" sz="1050" b="1" i="0" dirty="0" smtClean="0">
              <a:solidFill>
                <a:srgbClr val="000000"/>
              </a:solidFill>
              <a:ea typeface="Times New Roman"/>
            </a:endParaRPr>
          </a:p>
          <a:p>
            <a:pPr eaLnBrk="1" fontAlgn="auto" hangingPunct="1">
              <a:spcBef>
                <a:spcPts val="0"/>
              </a:spcBef>
              <a:spcAft>
                <a:spcPts val="0"/>
              </a:spcAft>
              <a:defRPr/>
            </a:pPr>
            <a:r>
              <a:rPr lang="en-US" sz="1050" b="1" i="0" dirty="0" smtClean="0">
                <a:solidFill>
                  <a:srgbClr val="000000"/>
                </a:solidFill>
                <a:ea typeface="Times New Roman"/>
              </a:rPr>
              <a:t>Facilitator:</a:t>
            </a:r>
            <a:r>
              <a:rPr lang="en-US" sz="1050" b="1" i="1" dirty="0">
                <a:solidFill>
                  <a:srgbClr val="000000"/>
                </a:solidFill>
                <a:ea typeface="Times New Roman"/>
              </a:rPr>
              <a:t/>
            </a:r>
            <a:br>
              <a:rPr lang="en-US" sz="1050" b="1" i="1" dirty="0">
                <a:solidFill>
                  <a:srgbClr val="000000"/>
                </a:solidFill>
                <a:ea typeface="Times New Roman"/>
              </a:rPr>
            </a:br>
            <a:r>
              <a:rPr lang="en-US" sz="1050" dirty="0" smtClean="0">
                <a:solidFill>
                  <a:srgbClr val="000000"/>
                </a:solidFill>
              </a:rPr>
              <a:t>For this debrief, mix </a:t>
            </a:r>
            <a:r>
              <a:rPr lang="en-US" sz="1050" dirty="0">
                <a:solidFill>
                  <a:srgbClr val="000000"/>
                </a:solidFill>
              </a:rPr>
              <a:t>participants so they are not sitting with the same people that they worked with </a:t>
            </a:r>
            <a:r>
              <a:rPr lang="en-US" sz="1050" dirty="0" smtClean="0">
                <a:solidFill>
                  <a:srgbClr val="000000"/>
                </a:solidFill>
              </a:rPr>
              <a:t>to create </a:t>
            </a:r>
            <a:r>
              <a:rPr lang="en-US" sz="1050" dirty="0">
                <a:solidFill>
                  <a:srgbClr val="000000"/>
                </a:solidFill>
              </a:rPr>
              <a:t>the learning trajectory. Tell participants that they will return to their original seats after the </a:t>
            </a:r>
            <a:r>
              <a:rPr lang="en-US" sz="1050" dirty="0" smtClean="0">
                <a:solidFill>
                  <a:srgbClr val="000000"/>
                </a:solidFill>
              </a:rPr>
              <a:t>debrief.</a:t>
            </a:r>
          </a:p>
          <a:p>
            <a:pPr marL="171450" indent="-171450">
              <a:spcBef>
                <a:spcPts val="0"/>
              </a:spcBef>
              <a:spcAft>
                <a:spcPts val="0"/>
              </a:spcAft>
              <a:buFont typeface="Arial"/>
              <a:buChar char="•"/>
            </a:pPr>
            <a:r>
              <a:rPr lang="en-US" sz="1050" dirty="0" smtClean="0">
                <a:solidFill>
                  <a:srgbClr val="000000"/>
                </a:solidFill>
              </a:rPr>
              <a:t>Give </a:t>
            </a:r>
            <a:r>
              <a:rPr lang="en-US" sz="1050" dirty="0">
                <a:solidFill>
                  <a:srgbClr val="000000"/>
                </a:solidFill>
              </a:rPr>
              <a:t>participants about 2 </a:t>
            </a:r>
            <a:r>
              <a:rPr lang="en-US" sz="1050" dirty="0" smtClean="0">
                <a:solidFill>
                  <a:srgbClr val="000000"/>
                </a:solidFill>
              </a:rPr>
              <a:t>minutes </a:t>
            </a:r>
            <a:r>
              <a:rPr lang="en-US" sz="1050" dirty="0">
                <a:solidFill>
                  <a:srgbClr val="000000"/>
                </a:solidFill>
              </a:rPr>
              <a:t>to reflect individually and silently about the questions on the </a:t>
            </a:r>
            <a:r>
              <a:rPr lang="en-US" sz="1050" dirty="0" smtClean="0">
                <a:solidFill>
                  <a:srgbClr val="000000"/>
                </a:solidFill>
              </a:rPr>
              <a:t>slide, th</a:t>
            </a:r>
            <a:r>
              <a:rPr lang="en-US" sz="1050" dirty="0">
                <a:solidFill>
                  <a:srgbClr val="000000"/>
                </a:solidFill>
              </a:rPr>
              <a:t>e</a:t>
            </a:r>
            <a:r>
              <a:rPr lang="en-US" sz="1050" dirty="0" smtClean="0">
                <a:solidFill>
                  <a:srgbClr val="000000"/>
                </a:solidFill>
              </a:rPr>
              <a:t>n have them discuss the questions with those at their tables</a:t>
            </a:r>
            <a:r>
              <a:rPr lang="en-US" sz="1050" dirty="0">
                <a:solidFill>
                  <a:srgbClr val="000000"/>
                </a:solidFill>
              </a:rPr>
              <a:t>.</a:t>
            </a:r>
          </a:p>
          <a:p>
            <a:pPr marL="171450" indent="-171450">
              <a:spcBef>
                <a:spcPts val="0"/>
              </a:spcBef>
              <a:spcAft>
                <a:spcPts val="0"/>
              </a:spcAft>
              <a:buFont typeface="Arial"/>
              <a:buChar char="•"/>
            </a:pPr>
            <a:r>
              <a:rPr lang="en-US" sz="1050" dirty="0">
                <a:solidFill>
                  <a:srgbClr val="000000"/>
                </a:solidFill>
              </a:rPr>
              <a:t>After about 4 minutes, </a:t>
            </a:r>
            <a:r>
              <a:rPr lang="en-US" sz="1050" dirty="0" smtClean="0">
                <a:solidFill>
                  <a:srgbClr val="000000"/>
                </a:solidFill>
              </a:rPr>
              <a:t>ask</a:t>
            </a:r>
            <a:r>
              <a:rPr lang="en-US" sz="1050" dirty="0">
                <a:solidFill>
                  <a:srgbClr val="000000"/>
                </a:solidFill>
              </a:rPr>
              <a:t> </a:t>
            </a:r>
            <a:r>
              <a:rPr lang="en-US" sz="1050" dirty="0" smtClean="0">
                <a:solidFill>
                  <a:srgbClr val="000000"/>
                </a:solidFill>
              </a:rPr>
              <a:t>groups to </a:t>
            </a:r>
            <a:r>
              <a:rPr lang="en-US" sz="1050" dirty="0">
                <a:solidFill>
                  <a:srgbClr val="000000"/>
                </a:solidFill>
              </a:rPr>
              <a:t>share out a few of their conversation </a:t>
            </a:r>
            <a:r>
              <a:rPr lang="en-US" sz="1050" dirty="0" smtClean="0">
                <a:solidFill>
                  <a:srgbClr val="000000"/>
                </a:solidFill>
              </a:rPr>
              <a:t>points.</a:t>
            </a:r>
          </a:p>
          <a:p>
            <a:pPr marL="171450" indent="-171450">
              <a:spcBef>
                <a:spcPts val="0"/>
              </a:spcBef>
              <a:spcAft>
                <a:spcPts val="0"/>
              </a:spcAft>
              <a:buFont typeface="Arial"/>
              <a:buChar char="•"/>
            </a:pPr>
            <a:r>
              <a:rPr lang="en-US" sz="1050" dirty="0" smtClean="0">
                <a:solidFill>
                  <a:srgbClr val="000000"/>
                </a:solidFill>
              </a:rPr>
              <a:t>Some </a:t>
            </a:r>
            <a:r>
              <a:rPr lang="en-US" sz="1050" dirty="0">
                <a:solidFill>
                  <a:srgbClr val="000000"/>
                </a:solidFill>
              </a:rPr>
              <a:t>of the important ideas that should be surfaced </a:t>
            </a:r>
            <a:r>
              <a:rPr lang="en-US" sz="1050" dirty="0" smtClean="0">
                <a:solidFill>
                  <a:srgbClr val="000000"/>
                </a:solidFill>
              </a:rPr>
              <a:t>include:</a:t>
            </a:r>
            <a:endParaRPr lang="en-US" sz="1050" dirty="0">
              <a:solidFill>
                <a:srgbClr val="000000"/>
              </a:solidFill>
            </a:endParaRPr>
          </a:p>
          <a:p>
            <a:pPr marL="398463" lvl="1" indent="-169863">
              <a:spcBef>
                <a:spcPts val="0"/>
              </a:spcBef>
              <a:spcAft>
                <a:spcPts val="0"/>
              </a:spcAft>
              <a:buFont typeface="Lucida Grande"/>
              <a:buChar char="-"/>
            </a:pPr>
            <a:r>
              <a:rPr lang="en-US" sz="1050" dirty="0" smtClean="0">
                <a:solidFill>
                  <a:srgbClr val="000000"/>
                </a:solidFill>
              </a:rPr>
              <a:t>#1 </a:t>
            </a:r>
            <a:r>
              <a:rPr lang="en-US" sz="1050" dirty="0">
                <a:solidFill>
                  <a:srgbClr val="000000"/>
                </a:solidFill>
              </a:rPr>
              <a:t>—</a:t>
            </a:r>
            <a:r>
              <a:rPr lang="en-US" sz="1050" dirty="0" smtClean="0">
                <a:solidFill>
                  <a:srgbClr val="000000"/>
                </a:solidFill>
              </a:rPr>
              <a:t> </a:t>
            </a:r>
            <a:r>
              <a:rPr lang="en-US" sz="1050" dirty="0">
                <a:solidFill>
                  <a:srgbClr val="000000"/>
                </a:solidFill>
              </a:rPr>
              <a:t>It is important that </a:t>
            </a:r>
            <a:r>
              <a:rPr lang="en-US" sz="1050" dirty="0" smtClean="0">
                <a:solidFill>
                  <a:srgbClr val="000000"/>
                </a:solidFill>
              </a:rPr>
              <a:t>we, as teachers, spend </a:t>
            </a:r>
            <a:r>
              <a:rPr lang="en-US" sz="1050" dirty="0">
                <a:solidFill>
                  <a:srgbClr val="000000"/>
                </a:solidFill>
              </a:rPr>
              <a:t>collaborative time studying the standards to ensure horizontal and vertical alignment. In addition, studying the standards can be used as a structure that supports </a:t>
            </a:r>
            <a:r>
              <a:rPr lang="en-US" sz="1050" dirty="0" smtClean="0">
                <a:solidFill>
                  <a:srgbClr val="000000"/>
                </a:solidFill>
              </a:rPr>
              <a:t>differentiation and allows us to fill gaps in student learning.</a:t>
            </a:r>
            <a:endParaRPr lang="en-US" sz="1050" dirty="0">
              <a:solidFill>
                <a:srgbClr val="000000"/>
              </a:solidFill>
            </a:endParaRPr>
          </a:p>
          <a:p>
            <a:pPr marL="398463" lvl="1" indent="-169863">
              <a:spcBef>
                <a:spcPts val="0"/>
              </a:spcBef>
              <a:spcAft>
                <a:spcPts val="0"/>
              </a:spcAft>
              <a:buFont typeface="Lucida Grande"/>
              <a:buChar char="-"/>
            </a:pPr>
            <a:r>
              <a:rPr lang="en-US" sz="1050" dirty="0" smtClean="0">
                <a:solidFill>
                  <a:srgbClr val="000000"/>
                </a:solidFill>
              </a:rPr>
              <a:t>#2 — Investigating </a:t>
            </a:r>
            <a:r>
              <a:rPr lang="en-US" sz="1050" dirty="0">
                <a:solidFill>
                  <a:srgbClr val="000000"/>
                </a:solidFill>
              </a:rPr>
              <a:t>how a big idea </a:t>
            </a:r>
            <a:r>
              <a:rPr lang="en-US" sz="1050" dirty="0" smtClean="0">
                <a:solidFill>
                  <a:srgbClr val="000000"/>
                </a:solidFill>
              </a:rPr>
              <a:t>changes and grows </a:t>
            </a:r>
            <a:r>
              <a:rPr lang="en-US" sz="1050" dirty="0">
                <a:solidFill>
                  <a:srgbClr val="000000"/>
                </a:solidFill>
              </a:rPr>
              <a:t>across multiple grade levels speaks to the coherence of the standards. This investigation helps educators determine the grade level(s) at which the big idea is a critical area of focus. In addition, studying the standards helps educators determine the grade levels at which rigor—conceptual understanding, procedural skills, and fluency—is developed.</a:t>
            </a:r>
          </a:p>
          <a:p>
            <a:pPr marL="171450" indent="-171450">
              <a:spcBef>
                <a:spcPts val="0"/>
              </a:spcBef>
              <a:spcAft>
                <a:spcPts val="0"/>
              </a:spcAft>
              <a:buFont typeface="Arial"/>
              <a:buChar char="•"/>
            </a:pPr>
            <a:r>
              <a:rPr lang="en-US" sz="1050" dirty="0" smtClean="0">
                <a:solidFill>
                  <a:srgbClr val="000000"/>
                </a:solidFill>
              </a:rPr>
              <a:t>Summarize </a:t>
            </a:r>
            <a:r>
              <a:rPr lang="en-US" sz="1050" dirty="0">
                <a:solidFill>
                  <a:srgbClr val="000000"/>
                </a:solidFill>
              </a:rPr>
              <a:t>by </a:t>
            </a:r>
            <a:r>
              <a:rPr lang="en-US" sz="1050" dirty="0" smtClean="0">
                <a:solidFill>
                  <a:srgbClr val="000000"/>
                </a:solidFill>
              </a:rPr>
              <a:t>reminding participants that studying </a:t>
            </a:r>
            <a:r>
              <a:rPr lang="en-US" sz="1050" dirty="0">
                <a:solidFill>
                  <a:srgbClr val="000000"/>
                </a:solidFill>
              </a:rPr>
              <a:t>the standards </a:t>
            </a:r>
            <a:r>
              <a:rPr lang="en-US" sz="1050" dirty="0" smtClean="0">
                <a:solidFill>
                  <a:srgbClr val="000000"/>
                </a:solidFill>
              </a:rPr>
              <a:t>is </a:t>
            </a:r>
            <a:r>
              <a:rPr lang="en-US" sz="1050" dirty="0">
                <a:solidFill>
                  <a:srgbClr val="000000"/>
                </a:solidFill>
              </a:rPr>
              <a:t>a </a:t>
            </a:r>
            <a:r>
              <a:rPr lang="en-US" sz="1050" dirty="0" smtClean="0">
                <a:solidFill>
                  <a:srgbClr val="000000"/>
                </a:solidFill>
              </a:rPr>
              <a:t>continuous journey, and alignment is an </a:t>
            </a:r>
            <a:r>
              <a:rPr lang="en-US" sz="1050" dirty="0">
                <a:solidFill>
                  <a:srgbClr val="000000"/>
                </a:solidFill>
              </a:rPr>
              <a:t>ideal state. </a:t>
            </a:r>
            <a:endParaRPr lang="en-US" sz="1050" dirty="0" smtClean="0">
              <a:solidFill>
                <a:srgbClr val="000000"/>
              </a:solidFill>
            </a:endParaRPr>
          </a:p>
          <a:p>
            <a:pPr marL="171450" indent="-171450">
              <a:spcBef>
                <a:spcPts val="0"/>
              </a:spcBef>
              <a:spcAft>
                <a:spcPts val="0"/>
              </a:spcAft>
              <a:buFont typeface="Arial"/>
              <a:buChar char="•"/>
            </a:pPr>
            <a:r>
              <a:rPr lang="en-US" sz="1050" dirty="0" smtClean="0">
                <a:solidFill>
                  <a:srgbClr val="000000"/>
                </a:solidFill>
              </a:rPr>
              <a:t>Reiterate the need for the use of common, simple, collaborative tools that promote common understanding of the CA Math</a:t>
            </a:r>
            <a:r>
              <a:rPr lang="en-US" sz="1050" baseline="0" dirty="0" smtClean="0">
                <a:solidFill>
                  <a:srgbClr val="000000"/>
                </a:solidFill>
              </a:rPr>
              <a:t> Content Standards</a:t>
            </a:r>
            <a:r>
              <a:rPr lang="en-US" sz="1050" dirty="0" smtClean="0">
                <a:solidFill>
                  <a:srgbClr val="000000"/>
                </a:solidFill>
              </a:rPr>
              <a:t>, and that system-wide studying of the standards is one of a number of steps towards district-wide implementation of the CA</a:t>
            </a:r>
            <a:r>
              <a:rPr lang="en-US" sz="1050" baseline="0" dirty="0" smtClean="0">
                <a:solidFill>
                  <a:srgbClr val="000000"/>
                </a:solidFill>
              </a:rPr>
              <a:t> Math Content Standards</a:t>
            </a:r>
            <a:r>
              <a:rPr lang="en-US" sz="1050" dirty="0" smtClean="0">
                <a:solidFill>
                  <a:srgbClr val="000000"/>
                </a:solidFill>
              </a:rPr>
              <a:t>.</a:t>
            </a:r>
          </a:p>
          <a:p>
            <a:pPr marL="171450" indent="-171450">
              <a:spcBef>
                <a:spcPts val="0"/>
              </a:spcBef>
              <a:spcAft>
                <a:spcPts val="0"/>
              </a:spcAft>
              <a:buFont typeface="Arial"/>
              <a:buChar char="•"/>
            </a:pPr>
            <a:r>
              <a:rPr lang="en-US" sz="1050" dirty="0" smtClean="0">
                <a:solidFill>
                  <a:srgbClr val="000000"/>
                </a:solidFill>
              </a:rPr>
              <a:t>Remove </a:t>
            </a:r>
            <a:r>
              <a:rPr lang="en-US" sz="1050" dirty="0">
                <a:solidFill>
                  <a:srgbClr val="000000"/>
                </a:solidFill>
              </a:rPr>
              <a:t>one of the strips from </a:t>
            </a:r>
            <a:r>
              <a:rPr lang="en-US" sz="1050" dirty="0" smtClean="0">
                <a:solidFill>
                  <a:srgbClr val="000000"/>
                </a:solidFill>
              </a:rPr>
              <a:t>the chart and ask, “What happens if a teacher decides not to teach one or more standards?” Popcorn </a:t>
            </a:r>
            <a:r>
              <a:rPr lang="en-US" sz="1050" dirty="0">
                <a:solidFill>
                  <a:srgbClr val="000000"/>
                </a:solidFill>
              </a:rPr>
              <a:t>some responses. </a:t>
            </a:r>
            <a:endParaRPr lang="en-US" sz="1050" dirty="0" smtClean="0">
              <a:solidFill>
                <a:srgbClr val="000000"/>
              </a:solidFill>
            </a:endParaRPr>
          </a:p>
          <a:p>
            <a:pPr marL="171450" indent="-171450">
              <a:spcBef>
                <a:spcPts val="0"/>
              </a:spcBef>
              <a:spcAft>
                <a:spcPts val="0"/>
              </a:spcAft>
              <a:buFont typeface="Arial"/>
              <a:buChar char="•"/>
            </a:pPr>
            <a:r>
              <a:rPr lang="en-US" sz="1050" dirty="0" smtClean="0">
                <a:solidFill>
                  <a:srgbClr val="000000"/>
                </a:solidFill>
              </a:rPr>
              <a:t>Remind participants that we </a:t>
            </a:r>
            <a:r>
              <a:rPr lang="en-US" sz="1050" dirty="0">
                <a:solidFill>
                  <a:srgbClr val="000000"/>
                </a:solidFill>
              </a:rPr>
              <a:t>all need to work hard to implement with fidelity for the good of our students</a:t>
            </a:r>
            <a:r>
              <a:rPr lang="en-US" sz="1050" dirty="0" smtClean="0">
                <a:solidFill>
                  <a:srgbClr val="000000"/>
                </a:solidFill>
              </a:rPr>
              <a:t>.</a:t>
            </a:r>
          </a:p>
          <a:p>
            <a:pPr marL="171450" indent="-171450">
              <a:spcBef>
                <a:spcPts val="0"/>
              </a:spcBef>
              <a:spcAft>
                <a:spcPts val="0"/>
              </a:spcAft>
              <a:buFont typeface="Arial"/>
              <a:buChar char="•"/>
            </a:pPr>
            <a:r>
              <a:rPr lang="en-US" sz="1050" dirty="0">
                <a:solidFill>
                  <a:srgbClr val="000000"/>
                </a:solidFill>
              </a:rPr>
              <a:t>A</a:t>
            </a:r>
            <a:r>
              <a:rPr lang="en-US" sz="1050" dirty="0" smtClean="0">
                <a:solidFill>
                  <a:srgbClr val="000000"/>
                </a:solidFill>
              </a:rPr>
              <a:t>sk participants to </a:t>
            </a:r>
            <a:r>
              <a:rPr lang="en-US" sz="1050" dirty="0">
                <a:solidFill>
                  <a:srgbClr val="000000"/>
                </a:solidFill>
              </a:rPr>
              <a:t>return to their original </a:t>
            </a:r>
            <a:r>
              <a:rPr lang="en-US" sz="1050" dirty="0" smtClean="0">
                <a:solidFill>
                  <a:srgbClr val="000000"/>
                </a:solidFill>
              </a:rPr>
              <a:t>seats, then to take a few minutes to revisit their chart that describes their understanding of the big idea. Ask them to use the information on the vertical alignment chart to adjust their description of the big idea (if necessary) to better reflect their current understanding.</a:t>
            </a:r>
          </a:p>
          <a:p>
            <a:pPr marL="171450" indent="-171450">
              <a:spcBef>
                <a:spcPts val="0"/>
              </a:spcBef>
              <a:spcAft>
                <a:spcPts val="0"/>
              </a:spcAft>
              <a:buFont typeface="Arial"/>
              <a:buChar char="•"/>
            </a:pPr>
            <a:endParaRPr lang="en-US" sz="1050" dirty="0">
              <a:solidFill>
                <a:srgbClr val="000000"/>
              </a:solidFill>
              <a:ea typeface="Times New Roman"/>
            </a:endParaRPr>
          </a:p>
          <a:p>
            <a:pPr marL="0" indent="0">
              <a:spcBef>
                <a:spcPts val="0"/>
              </a:spcBef>
              <a:spcAft>
                <a:spcPts val="0"/>
              </a:spcAft>
              <a:buFont typeface="Arial"/>
              <a:buNone/>
            </a:pPr>
            <a:r>
              <a:rPr lang="en-US" sz="1050" b="1" i="1" dirty="0">
                <a:solidFill>
                  <a:srgbClr val="000000"/>
                </a:solidFill>
                <a:ea typeface="Times New Roman"/>
              </a:rPr>
              <a:t>Critical Point</a:t>
            </a:r>
          </a:p>
          <a:p>
            <a:pPr marL="171450" indent="-171450" eaLnBrk="1" fontAlgn="auto" hangingPunct="1">
              <a:spcBef>
                <a:spcPts val="0"/>
              </a:spcBef>
              <a:spcAft>
                <a:spcPts val="0"/>
              </a:spcAft>
              <a:buFont typeface="Arial"/>
              <a:buChar char="•"/>
              <a:tabLst>
                <a:tab pos="228600" algn="l"/>
                <a:tab pos="487680" algn="l"/>
              </a:tabLst>
              <a:defRPr/>
            </a:pPr>
            <a:r>
              <a:rPr lang="en-US" sz="1050" dirty="0">
                <a:solidFill>
                  <a:srgbClr val="000000"/>
                </a:solidFill>
                <a:ea typeface="Times New Roman"/>
              </a:rPr>
              <a:t>T</a:t>
            </a:r>
            <a:r>
              <a:rPr lang="en-US" sz="1050" dirty="0" smtClean="0">
                <a:solidFill>
                  <a:srgbClr val="000000"/>
                </a:solidFill>
                <a:ea typeface="Times New Roman"/>
              </a:rPr>
              <a:t>o get to the ideal state of alignment, leaders must support structured, ongoing, and collaborative study of the standards.</a:t>
            </a:r>
            <a:endParaRPr lang="en-US" sz="1050" dirty="0">
              <a:solidFill>
                <a:srgbClr val="000000"/>
              </a:solidFill>
              <a:ea typeface="Times New Roman"/>
            </a:endParaRPr>
          </a:p>
          <a:p>
            <a:pPr marL="171450" indent="-171450" eaLnBrk="1" fontAlgn="auto" hangingPunct="1">
              <a:spcBef>
                <a:spcPts val="0"/>
              </a:spcBef>
              <a:spcAft>
                <a:spcPts val="0"/>
              </a:spcAft>
              <a:buFont typeface="Arial"/>
              <a:buChar char="•"/>
              <a:tabLst>
                <a:tab pos="228600" algn="l"/>
                <a:tab pos="487680" algn="l"/>
              </a:tabLst>
              <a:defRPr/>
            </a:pPr>
            <a:endParaRPr lang="en-US" sz="1050" dirty="0">
              <a:solidFill>
                <a:srgbClr val="000000"/>
              </a:solidFill>
              <a:ea typeface="Times New Roman"/>
            </a:endParaRPr>
          </a:p>
          <a:p>
            <a:pPr marL="0" indent="0" eaLnBrk="1" fontAlgn="auto" hangingPunct="1">
              <a:spcBef>
                <a:spcPts val="0"/>
              </a:spcBef>
              <a:spcAft>
                <a:spcPts val="0"/>
              </a:spcAft>
              <a:buFont typeface="Arial"/>
              <a:buNone/>
              <a:tabLst>
                <a:tab pos="228600" algn="l"/>
                <a:tab pos="487680" algn="l"/>
              </a:tabLst>
              <a:defRPr/>
            </a:pPr>
            <a:r>
              <a:rPr lang="en-US" sz="1050" b="1" i="1" dirty="0">
                <a:solidFill>
                  <a:srgbClr val="000000"/>
                </a:solidFill>
                <a:ea typeface="Times New Roman"/>
              </a:rPr>
              <a:t>Words of </a:t>
            </a:r>
            <a:r>
              <a:rPr lang="en-US" sz="1050" b="1" i="1" dirty="0" smtClean="0">
                <a:solidFill>
                  <a:srgbClr val="000000"/>
                </a:solidFill>
                <a:ea typeface="Times New Roman"/>
              </a:rPr>
              <a:t>Wisdom</a:t>
            </a:r>
          </a:p>
          <a:p>
            <a:pPr marL="171450" indent="-171450" eaLnBrk="1" fontAlgn="auto" hangingPunct="1">
              <a:spcBef>
                <a:spcPts val="0"/>
              </a:spcBef>
              <a:spcAft>
                <a:spcPts val="0"/>
              </a:spcAft>
              <a:buFont typeface="Arial"/>
              <a:buChar char="•"/>
              <a:tabLst>
                <a:tab pos="228600" algn="l"/>
                <a:tab pos="487680" algn="l"/>
              </a:tabLst>
              <a:defRPr/>
            </a:pPr>
            <a:r>
              <a:rPr lang="en-US" sz="1050" dirty="0" smtClean="0">
                <a:solidFill>
                  <a:srgbClr val="000000"/>
                </a:solidFill>
                <a:ea typeface="Times New Roman"/>
              </a:rPr>
              <a:t>Don’t rush this conversation—it is pivotal.</a:t>
            </a:r>
            <a:endParaRPr lang="en-US" sz="1050" dirty="0">
              <a:solidFill>
                <a:srgbClr val="000000"/>
              </a:solidFill>
              <a:ea typeface="Times New Roman"/>
            </a:endParaRPr>
          </a:p>
        </p:txBody>
      </p:sp>
    </p:spTree>
    <p:extLst>
      <p:ext uri="{BB962C8B-B14F-4D97-AF65-F5344CB8AC3E}">
        <p14:creationId xmlns:p14="http://schemas.microsoft.com/office/powerpoint/2010/main" val="29998490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none" dirty="0" smtClean="0"/>
              <a:t>Slide 2: Objective</a:t>
            </a:r>
          </a:p>
          <a:p>
            <a:endParaRPr lang="en-US" b="1" u="none" dirty="0" smtClean="0"/>
          </a:p>
          <a:p>
            <a:r>
              <a:rPr lang="en-US" b="1" dirty="0" smtClean="0"/>
              <a:t>Facilitator:</a:t>
            </a:r>
            <a:r>
              <a:rPr lang="en-US" b="1" baseline="0" dirty="0" smtClean="0"/>
              <a:t> </a:t>
            </a:r>
            <a:r>
              <a:rPr lang="en-US" baseline="0" dirty="0" smtClean="0"/>
              <a:t>Share objective with participants.</a:t>
            </a:r>
          </a:p>
          <a:p>
            <a:endParaRPr lang="en-US" dirty="0"/>
          </a:p>
        </p:txBody>
      </p:sp>
      <p:sp>
        <p:nvSpPr>
          <p:cNvPr id="4" name="Slide Number Placeholder 3"/>
          <p:cNvSpPr>
            <a:spLocks noGrp="1"/>
          </p:cNvSpPr>
          <p:nvPr>
            <p:ph type="sldNum" sz="quarter" idx="10"/>
          </p:nvPr>
        </p:nvSpPr>
        <p:spPr/>
        <p:txBody>
          <a:bodyPr/>
          <a:lstStyle/>
          <a:p>
            <a:fld id="{6BBAD6C1-FF2F-4E2E-A44A-952EF064205E}" type="slidenum">
              <a:rPr lang="en-US" smtClean="0"/>
              <a:t>2</a:t>
            </a:fld>
            <a:endParaRPr lang="en-US"/>
          </a:p>
        </p:txBody>
      </p:sp>
    </p:spTree>
    <p:extLst>
      <p:ext uri="{BB962C8B-B14F-4D97-AF65-F5344CB8AC3E}">
        <p14:creationId xmlns:p14="http://schemas.microsoft.com/office/powerpoint/2010/main" val="36135731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none" dirty="0" smtClean="0"/>
              <a:t>Slide 3: Math Learning Experience-Number Words</a:t>
            </a:r>
          </a:p>
          <a:p>
            <a:r>
              <a:rPr lang="en-US" b="0" u="none" dirty="0" smtClean="0"/>
              <a:t>Material: Post</a:t>
            </a:r>
            <a:r>
              <a:rPr lang="en-US" b="0" u="none" baseline="0" dirty="0" smtClean="0"/>
              <a:t> it notes</a:t>
            </a:r>
          </a:p>
          <a:p>
            <a:endParaRPr lang="en-US" b="0" u="none" dirty="0" smtClean="0"/>
          </a:p>
          <a:p>
            <a:r>
              <a:rPr lang="en-US" b="1" dirty="0" smtClean="0"/>
              <a:t>Facilitator</a:t>
            </a:r>
            <a:r>
              <a:rPr lang="en-US" dirty="0" smtClean="0"/>
              <a:t>:  “We are going to get</a:t>
            </a:r>
            <a:r>
              <a:rPr lang="en-US" baseline="0" dirty="0" smtClean="0"/>
              <a:t> started today by giving you an opportunity to explore a few math concepts described in the Number and Operations in Base Ten domain. Let’s begin by talking about numbers in the English Language.”</a:t>
            </a:r>
          </a:p>
          <a:p>
            <a:endParaRPr lang="en-US" baseline="0" dirty="0" smtClean="0"/>
          </a:p>
          <a:p>
            <a:r>
              <a:rPr lang="en-US" b="1" u="sng" baseline="0" dirty="0" smtClean="0"/>
              <a:t>Animate first text box—teen numbers</a:t>
            </a:r>
          </a:p>
          <a:p>
            <a:r>
              <a:rPr lang="en-US" b="1" baseline="0" dirty="0" smtClean="0"/>
              <a:t>Facilitator</a:t>
            </a:r>
            <a:r>
              <a:rPr lang="en-US" baseline="0" dirty="0" smtClean="0"/>
              <a:t>: “What makes the teen numbers so difficult for our young students?” (Have participants write three reasons on a post it note. Have participants share with colleagues at their table.  Or, you can have participants make eye contact with someone at a different table, walk over to that person, and share with each other their 3 reasons.)</a:t>
            </a:r>
          </a:p>
          <a:p>
            <a:endParaRPr lang="en-US" baseline="0" dirty="0" smtClean="0"/>
          </a:p>
          <a:p>
            <a:pPr marL="171450" indent="-171450">
              <a:buFont typeface="Arial" charset="0"/>
              <a:buChar char="•"/>
            </a:pPr>
            <a:r>
              <a:rPr lang="en-US" baseline="0" dirty="0" smtClean="0"/>
              <a:t>Popcorn out a few ideas from the group.  Possible responses include:</a:t>
            </a:r>
          </a:p>
          <a:p>
            <a:pPr marL="228600" indent="-228600">
              <a:buFont typeface="Arial" charset="0"/>
              <a:buAutoNum type="alphaLcParenBoth"/>
            </a:pPr>
            <a:r>
              <a:rPr lang="en-US" baseline="0" dirty="0" smtClean="0"/>
              <a:t>“Teen” could mean ten, but eleven and twelve do not have “teen” in the word.</a:t>
            </a:r>
          </a:p>
          <a:p>
            <a:pPr marL="228600" indent="-228600">
              <a:buFont typeface="Arial" charset="0"/>
              <a:buAutoNum type="alphaLcParenBoth"/>
            </a:pPr>
            <a:r>
              <a:rPr lang="en-US" baseline="0" dirty="0" smtClean="0"/>
              <a:t> Sixteen makes some sense.  Six and teen mean six and ten. </a:t>
            </a:r>
          </a:p>
          <a:p>
            <a:pPr marL="228600" indent="-228600">
              <a:buFont typeface="Arial" charset="0"/>
              <a:buAutoNum type="alphaLcParenBoth"/>
            </a:pPr>
            <a:r>
              <a:rPr lang="en-US" baseline="0" dirty="0" smtClean="0"/>
              <a:t> Prefixes “</a:t>
            </a:r>
            <a:r>
              <a:rPr lang="en-US" baseline="0" dirty="0" err="1" smtClean="0"/>
              <a:t>thir</a:t>
            </a:r>
            <a:r>
              <a:rPr lang="en-US" baseline="0" dirty="0" smtClean="0"/>
              <a:t>” and “</a:t>
            </a:r>
            <a:r>
              <a:rPr lang="en-US" baseline="0" dirty="0" err="1" smtClean="0"/>
              <a:t>fif</a:t>
            </a:r>
            <a:r>
              <a:rPr lang="en-US" baseline="0" dirty="0" smtClean="0"/>
              <a:t>” are not clear for meaning “three” and “five.” </a:t>
            </a:r>
          </a:p>
          <a:p>
            <a:pPr marL="0" indent="0">
              <a:buFont typeface="Arial" charset="0"/>
              <a:buNone/>
            </a:pPr>
            <a:endParaRPr lang="en-US" baseline="0" dirty="0" smtClean="0"/>
          </a:p>
          <a:p>
            <a:pPr marL="0" indent="0">
              <a:buFont typeface="Arial" charset="0"/>
              <a:buNone/>
            </a:pPr>
            <a:r>
              <a:rPr lang="en-US" b="1" baseline="0" dirty="0" smtClean="0"/>
              <a:t>Facilitator: </a:t>
            </a:r>
            <a:r>
              <a:rPr lang="en-US" baseline="0" dirty="0" smtClean="0"/>
              <a:t>“According to the Progressions document for Number and Operations in Base Ten, in some Asian countries, number words more directly describe the number amounts, and are translated directly as--ten one, ten two, ten three, and so on.”</a:t>
            </a:r>
          </a:p>
          <a:p>
            <a:pPr marL="0" indent="0">
              <a:buFont typeface="Arial" charset="0"/>
              <a:buNone/>
            </a:pPr>
            <a:endParaRPr lang="en-US" b="1" u="sng" baseline="0" dirty="0" smtClean="0"/>
          </a:p>
          <a:p>
            <a:pPr marL="0" indent="0">
              <a:buFont typeface="Arial" charset="0"/>
              <a:buNone/>
            </a:pPr>
            <a:r>
              <a:rPr lang="en-US" b="1" u="sng" baseline="0" dirty="0" smtClean="0"/>
              <a:t>Animate second text box-decade numbers</a:t>
            </a:r>
          </a:p>
          <a:p>
            <a:pPr marL="0" indent="0">
              <a:buFont typeface="Arial" charset="0"/>
              <a:buNone/>
            </a:pPr>
            <a:r>
              <a:rPr lang="en-US" b="1" baseline="0" dirty="0" smtClean="0"/>
              <a:t>Facilitator: </a:t>
            </a:r>
            <a:r>
              <a:rPr lang="en-US" baseline="0" dirty="0" smtClean="0"/>
              <a:t>“What about the decade numbers? What difficulties do you see there?” (Have participants discuss and share out a few responses.)</a:t>
            </a:r>
          </a:p>
          <a:p>
            <a:pPr marL="171450" indent="-171450">
              <a:buFont typeface="Arial" charset="0"/>
              <a:buChar char="•"/>
            </a:pPr>
            <a:r>
              <a:rPr lang="en-US" baseline="0" dirty="0" smtClean="0"/>
              <a:t>Possible responses include: </a:t>
            </a:r>
          </a:p>
          <a:p>
            <a:pPr marL="228600" indent="-228600">
              <a:buFont typeface="Arial" charset="0"/>
              <a:buAutoNum type="alphaLcParenBoth"/>
            </a:pPr>
            <a:r>
              <a:rPr lang="en-US" baseline="0" dirty="0" smtClean="0"/>
              <a:t>The number 20 is really two tens, so “ty” could be thought of as ten.</a:t>
            </a:r>
          </a:p>
          <a:p>
            <a:pPr marL="228600" indent="-228600">
              <a:buFont typeface="Arial" charset="0"/>
              <a:buAutoNum type="alphaLcParenBoth"/>
            </a:pPr>
            <a:r>
              <a:rPr lang="en-US" baseline="0" dirty="0" smtClean="0"/>
              <a:t> Sixty, seventy, eighty, ninety seem to make sense.</a:t>
            </a:r>
          </a:p>
          <a:p>
            <a:pPr marL="228600" indent="-228600">
              <a:buFont typeface="Arial" charset="0"/>
              <a:buAutoNum type="alphaLcParenBoth"/>
            </a:pPr>
            <a:r>
              <a:rPr lang="en-US" baseline="0" dirty="0" smtClean="0"/>
              <a:t>“For” and “</a:t>
            </a:r>
            <a:r>
              <a:rPr lang="en-US" baseline="0" dirty="0" err="1" smtClean="0"/>
              <a:t>thir</a:t>
            </a:r>
            <a:r>
              <a:rPr lang="en-US" baseline="0" dirty="0" smtClean="0"/>
              <a:t>” and “</a:t>
            </a:r>
            <a:r>
              <a:rPr lang="en-US" baseline="0" dirty="0" err="1" smtClean="0"/>
              <a:t>twe</a:t>
            </a:r>
            <a:r>
              <a:rPr lang="en-US" baseline="0" dirty="0" smtClean="0"/>
              <a:t>” do not directly connect to two, three and four. </a:t>
            </a:r>
          </a:p>
          <a:p>
            <a:pPr marL="228600" indent="-228600">
              <a:buFont typeface="Arial" charset="0"/>
              <a:buAutoNum type="alphaLcParenBoth"/>
            </a:pPr>
            <a:endParaRPr lang="en-US" baseline="0" dirty="0" smtClean="0"/>
          </a:p>
          <a:p>
            <a:pPr marL="0" indent="0">
              <a:buFont typeface="Arial" charset="0"/>
              <a:buNone/>
            </a:pPr>
            <a:r>
              <a:rPr lang="en-US" b="1" baseline="0" dirty="0" smtClean="0"/>
              <a:t>Critical Point: </a:t>
            </a:r>
          </a:p>
          <a:p>
            <a:pPr marL="0" indent="0">
              <a:buFont typeface="Arial" charset="0"/>
              <a:buNone/>
            </a:pPr>
            <a:r>
              <a:rPr lang="en-US" baseline="0" dirty="0" smtClean="0"/>
              <a:t>Learning number names is difficult and can be confusing for young learners. They need to be given time and practice to learn this concept.</a:t>
            </a:r>
          </a:p>
          <a:p>
            <a:pPr marL="0" indent="0">
              <a:buFont typeface="Arial" charset="0"/>
              <a:buNone/>
            </a:pPr>
            <a:endParaRPr lang="en-US" baseline="0" dirty="0" smtClean="0"/>
          </a:p>
          <a:p>
            <a:pPr marL="0" indent="0">
              <a:buFont typeface="Arial" charset="0"/>
              <a:buNone/>
            </a:pPr>
            <a:r>
              <a:rPr lang="en-US" b="1" baseline="0" dirty="0" smtClean="0"/>
              <a:t>(Facilitator Resources to help prepare you)</a:t>
            </a:r>
          </a:p>
          <a:p>
            <a:pPr marL="0" indent="0">
              <a:buFont typeface="Arial" charset="0"/>
              <a:buNone/>
            </a:pPr>
            <a:r>
              <a:rPr lang="en-US" baseline="0" dirty="0" smtClean="0"/>
              <a:t> “East Asian language numbers” </a:t>
            </a:r>
          </a:p>
          <a:p>
            <a:pPr marL="0" indent="0">
              <a:buFont typeface="Arial" charset="0"/>
              <a:buNone/>
            </a:pPr>
            <a:r>
              <a:rPr lang="en-US" baseline="0" dirty="0" smtClean="0"/>
              <a:t>http://forum.wordreference.com/threads/east-asian-languages-numbers.143687/</a:t>
            </a:r>
          </a:p>
          <a:p>
            <a:pPr marL="0" indent="0">
              <a:buFont typeface="Arial" charset="0"/>
              <a:buNone/>
            </a:pPr>
            <a:endParaRPr lang="en-US" baseline="0" dirty="0" smtClean="0"/>
          </a:p>
          <a:p>
            <a:pPr marL="0" indent="0">
              <a:buFont typeface="Arial" charset="0"/>
              <a:buNone/>
            </a:pPr>
            <a:r>
              <a:rPr lang="en-US" baseline="0" dirty="0" smtClean="0"/>
              <a:t>“Thinking about thinking: How language and math intersect: Chinese vs. English”</a:t>
            </a:r>
          </a:p>
          <a:p>
            <a:pPr marL="0" indent="0">
              <a:buFont typeface="Arial" charset="0"/>
              <a:buNone/>
            </a:pPr>
            <a:r>
              <a:rPr lang="en-US" baseline="0" dirty="0" smtClean="0"/>
              <a:t>https://larrycheng.com/2009/10/07/how-language-and-math-intersect-chinese-v-english/</a:t>
            </a:r>
          </a:p>
        </p:txBody>
      </p:sp>
      <p:sp>
        <p:nvSpPr>
          <p:cNvPr id="4" name="Slide Number Placeholder 3"/>
          <p:cNvSpPr>
            <a:spLocks noGrp="1"/>
          </p:cNvSpPr>
          <p:nvPr>
            <p:ph type="sldNum" sz="quarter" idx="10"/>
          </p:nvPr>
        </p:nvSpPr>
        <p:spPr/>
        <p:txBody>
          <a:bodyPr/>
          <a:lstStyle/>
          <a:p>
            <a:fld id="{6BBAD6C1-FF2F-4E2E-A44A-952EF064205E}" type="slidenum">
              <a:rPr lang="en-US" smtClean="0"/>
              <a:t>3</a:t>
            </a:fld>
            <a:endParaRPr lang="en-US"/>
          </a:p>
        </p:txBody>
      </p:sp>
    </p:spTree>
    <p:extLst>
      <p:ext uri="{BB962C8B-B14F-4D97-AF65-F5344CB8AC3E}">
        <p14:creationId xmlns:p14="http://schemas.microsoft.com/office/powerpoint/2010/main" val="37705744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825625" y="342900"/>
            <a:ext cx="3206750" cy="2405063"/>
          </a:xfrm>
        </p:spPr>
      </p:sp>
      <p:sp>
        <p:nvSpPr>
          <p:cNvPr id="3" name="Notes Placeholder 2"/>
          <p:cNvSpPr>
            <a:spLocks noGrp="1"/>
          </p:cNvSpPr>
          <p:nvPr>
            <p:ph type="body" idx="1"/>
          </p:nvPr>
        </p:nvSpPr>
        <p:spPr/>
        <p:txBody>
          <a:bodyPr/>
          <a:lstStyle/>
          <a:p>
            <a:pPr marL="0" lvl="0" indent="0">
              <a:spcBef>
                <a:spcPts val="0"/>
              </a:spcBef>
              <a:spcAft>
                <a:spcPts val="0"/>
              </a:spcAft>
              <a:buFont typeface="Arial"/>
              <a:buNone/>
            </a:pPr>
            <a:r>
              <a:rPr lang="en-US" sz="1000" b="1" dirty="0" smtClean="0">
                <a:solidFill>
                  <a:srgbClr val="000000"/>
                </a:solidFill>
                <a:ea typeface="Lucida Grande"/>
              </a:rPr>
              <a:t>Slide 4: Math Learning Experience</a:t>
            </a:r>
          </a:p>
          <a:p>
            <a:pPr marL="0" lvl="0" indent="0">
              <a:spcBef>
                <a:spcPts val="0"/>
              </a:spcBef>
              <a:spcAft>
                <a:spcPts val="0"/>
              </a:spcAft>
              <a:buFont typeface="Arial"/>
              <a:buNone/>
            </a:pPr>
            <a:endParaRPr lang="en-US" sz="1000" b="1" i="1" dirty="0" smtClean="0">
              <a:solidFill>
                <a:srgbClr val="000000"/>
              </a:solidFill>
              <a:ea typeface="Times New Roman"/>
            </a:endParaRPr>
          </a:p>
          <a:p>
            <a:pPr eaLnBrk="1" fontAlgn="auto" hangingPunct="1">
              <a:spcBef>
                <a:spcPts val="0"/>
              </a:spcBef>
              <a:spcAft>
                <a:spcPts val="0"/>
              </a:spcAft>
              <a:defRPr/>
            </a:pPr>
            <a:r>
              <a:rPr lang="en-US" sz="1000" b="1" i="0" dirty="0" smtClean="0">
                <a:solidFill>
                  <a:srgbClr val="000000"/>
                </a:solidFill>
                <a:ea typeface="Times New Roman"/>
              </a:rPr>
              <a:t>Facilitator:</a:t>
            </a:r>
          </a:p>
          <a:p>
            <a:pPr marL="171450" indent="-171450">
              <a:spcBef>
                <a:spcPts val="0"/>
              </a:spcBef>
              <a:spcAft>
                <a:spcPts val="0"/>
              </a:spcAft>
              <a:buFont typeface="Arial"/>
              <a:buChar char="•"/>
            </a:pPr>
            <a:r>
              <a:rPr lang="en-US" sz="1000" b="0" dirty="0" smtClean="0">
                <a:solidFill>
                  <a:srgbClr val="000000"/>
                </a:solidFill>
              </a:rPr>
              <a:t>Distribute </a:t>
            </a:r>
            <a:r>
              <a:rPr lang="en-US" sz="1000" b="1" dirty="0" smtClean="0">
                <a:solidFill>
                  <a:srgbClr val="000000"/>
                </a:solidFill>
              </a:rPr>
              <a:t>Place Value Worksheets</a:t>
            </a:r>
            <a:r>
              <a:rPr lang="en-US" sz="1000" dirty="0">
                <a:solidFill>
                  <a:srgbClr val="000000"/>
                </a:solidFill>
              </a:rPr>
              <a:t>.</a:t>
            </a:r>
            <a:endParaRPr lang="en-US" sz="1000" b="1" baseline="0" dirty="0" smtClean="0">
              <a:solidFill>
                <a:srgbClr val="000000"/>
              </a:solidFill>
            </a:endParaRPr>
          </a:p>
          <a:p>
            <a:pPr marL="171450" indent="-171450">
              <a:spcBef>
                <a:spcPts val="0"/>
              </a:spcBef>
              <a:spcAft>
                <a:spcPts val="0"/>
              </a:spcAft>
              <a:buFont typeface="Arial"/>
              <a:buChar char="•"/>
            </a:pPr>
            <a:r>
              <a:rPr lang="en-US" sz="1000" b="0" baseline="0" dirty="0" smtClean="0">
                <a:solidFill>
                  <a:srgbClr val="000000"/>
                </a:solidFill>
              </a:rPr>
              <a:t>Give participants </a:t>
            </a:r>
            <a:r>
              <a:rPr lang="en-US" sz="1000" dirty="0" smtClean="0">
                <a:solidFill>
                  <a:srgbClr val="000000"/>
                </a:solidFill>
              </a:rPr>
              <a:t>3 or </a:t>
            </a:r>
            <a:r>
              <a:rPr lang="en-US" sz="1000" b="0" baseline="0" dirty="0" smtClean="0">
                <a:solidFill>
                  <a:srgbClr val="000000"/>
                </a:solidFill>
              </a:rPr>
              <a:t>4 minutes to work on both worksheets.</a:t>
            </a:r>
          </a:p>
          <a:p>
            <a:pPr marL="171450" indent="-171450">
              <a:spcBef>
                <a:spcPts val="0"/>
              </a:spcBef>
              <a:spcAft>
                <a:spcPts val="0"/>
              </a:spcAft>
              <a:buFont typeface="Arial"/>
              <a:buChar char="•"/>
            </a:pPr>
            <a:r>
              <a:rPr lang="en-US" sz="1000" dirty="0" smtClean="0">
                <a:solidFill>
                  <a:srgbClr val="000000"/>
                </a:solidFill>
              </a:rPr>
              <a:t>When participants have completed both worksheets, ask, </a:t>
            </a:r>
            <a:r>
              <a:rPr lang="en-US" sz="1000" b="1" dirty="0" smtClean="0">
                <a:solidFill>
                  <a:srgbClr val="000000"/>
                </a:solidFill>
              </a:rPr>
              <a:t>“What do you notice </a:t>
            </a:r>
            <a:r>
              <a:rPr lang="en-US" sz="1000" b="1" dirty="0">
                <a:solidFill>
                  <a:srgbClr val="000000"/>
                </a:solidFill>
              </a:rPr>
              <a:t>about these two </a:t>
            </a:r>
            <a:r>
              <a:rPr lang="en-US" sz="1000" b="1" dirty="0" smtClean="0">
                <a:solidFill>
                  <a:srgbClr val="000000"/>
                </a:solidFill>
              </a:rPr>
              <a:t>worksheets on place value? </a:t>
            </a:r>
            <a:r>
              <a:rPr lang="en-US" sz="1000" b="1" dirty="0">
                <a:solidFill>
                  <a:srgbClr val="000000"/>
                </a:solidFill>
              </a:rPr>
              <a:t>How are they the </a:t>
            </a:r>
            <a:r>
              <a:rPr lang="en-US" sz="1000" b="1" dirty="0" smtClean="0">
                <a:solidFill>
                  <a:srgbClr val="000000"/>
                </a:solidFill>
              </a:rPr>
              <a:t>same? How </a:t>
            </a:r>
            <a:r>
              <a:rPr lang="en-US" sz="1000" b="1" dirty="0">
                <a:solidFill>
                  <a:srgbClr val="000000"/>
                </a:solidFill>
              </a:rPr>
              <a:t>are they different</a:t>
            </a:r>
            <a:r>
              <a:rPr lang="en-US" sz="1000" b="1" dirty="0" smtClean="0">
                <a:solidFill>
                  <a:srgbClr val="000000"/>
                </a:solidFill>
              </a:rPr>
              <a:t>?” </a:t>
            </a:r>
            <a:endParaRPr lang="en-US" sz="1000" b="1" dirty="0">
              <a:solidFill>
                <a:srgbClr val="000000"/>
              </a:solidFill>
            </a:endParaRPr>
          </a:p>
          <a:p>
            <a:pPr marL="171450" indent="-171450">
              <a:spcBef>
                <a:spcPts val="0"/>
              </a:spcBef>
              <a:spcAft>
                <a:spcPts val="0"/>
              </a:spcAft>
              <a:buFont typeface="Arial"/>
              <a:buChar char="•"/>
            </a:pPr>
            <a:r>
              <a:rPr lang="en-US" sz="1000" dirty="0" smtClean="0">
                <a:solidFill>
                  <a:srgbClr val="000000"/>
                </a:solidFill>
              </a:rPr>
              <a:t>Give time for table-group </a:t>
            </a:r>
            <a:r>
              <a:rPr lang="en-US" sz="1000" b="0" baseline="0" dirty="0" smtClean="0">
                <a:solidFill>
                  <a:srgbClr val="000000"/>
                </a:solidFill>
              </a:rPr>
              <a:t>discussion</a:t>
            </a:r>
            <a:r>
              <a:rPr lang="en-US" sz="1000" dirty="0" smtClean="0">
                <a:solidFill>
                  <a:srgbClr val="000000"/>
                </a:solidFill>
              </a:rPr>
              <a:t>.</a:t>
            </a:r>
          </a:p>
          <a:p>
            <a:pPr marL="171450" indent="-171450">
              <a:spcBef>
                <a:spcPts val="0"/>
              </a:spcBef>
              <a:spcAft>
                <a:spcPts val="0"/>
              </a:spcAft>
              <a:buFont typeface="Arial"/>
              <a:buChar char="•"/>
            </a:pPr>
            <a:r>
              <a:rPr lang="en-US" sz="1000" b="0" baseline="0" dirty="0" smtClean="0">
                <a:solidFill>
                  <a:srgbClr val="000000"/>
                </a:solidFill>
              </a:rPr>
              <a:t>Have a few participants share their thinking. </a:t>
            </a:r>
          </a:p>
          <a:p>
            <a:pPr marL="171450" indent="-171450">
              <a:spcBef>
                <a:spcPts val="0"/>
              </a:spcBef>
              <a:spcAft>
                <a:spcPts val="0"/>
              </a:spcAft>
              <a:buFont typeface="Arial"/>
              <a:buChar char="•"/>
            </a:pPr>
            <a:r>
              <a:rPr lang="en-US" sz="1000" dirty="0">
                <a:solidFill>
                  <a:srgbClr val="000000"/>
                </a:solidFill>
              </a:rPr>
              <a:t>C</a:t>
            </a:r>
            <a:r>
              <a:rPr lang="en-US" sz="1000" b="0" baseline="0" dirty="0" smtClean="0">
                <a:solidFill>
                  <a:srgbClr val="000000"/>
                </a:solidFill>
              </a:rPr>
              <a:t>omments that may surface include:</a:t>
            </a:r>
          </a:p>
          <a:p>
            <a:pPr marL="173038" lvl="1" indent="0">
              <a:spcBef>
                <a:spcPts val="0"/>
              </a:spcBef>
              <a:spcAft>
                <a:spcPts val="0"/>
              </a:spcAft>
              <a:buFont typeface="Lucida Grande"/>
              <a:buNone/>
            </a:pPr>
            <a:r>
              <a:rPr lang="en-US" sz="1000" b="0" baseline="0" dirty="0" smtClean="0">
                <a:solidFill>
                  <a:srgbClr val="000000"/>
                </a:solidFill>
              </a:rPr>
              <a:t>(a) Both worksheets have whole numbers to the hundreds place.</a:t>
            </a:r>
          </a:p>
          <a:p>
            <a:pPr marL="173038" lvl="1" indent="0">
              <a:spcBef>
                <a:spcPts val="0"/>
              </a:spcBef>
              <a:spcAft>
                <a:spcPts val="0"/>
              </a:spcAft>
              <a:buFont typeface="Lucida Grande"/>
              <a:buNone/>
            </a:pPr>
            <a:r>
              <a:rPr lang="en-US" sz="1000" b="0" dirty="0" smtClean="0">
                <a:solidFill>
                  <a:srgbClr val="000000"/>
                </a:solidFill>
              </a:rPr>
              <a:t>(b)</a:t>
            </a:r>
            <a:r>
              <a:rPr lang="en-US" sz="1000" b="0" baseline="0" dirty="0" smtClean="0">
                <a:solidFill>
                  <a:srgbClr val="000000"/>
                </a:solidFill>
              </a:rPr>
              <a:t> </a:t>
            </a:r>
            <a:r>
              <a:rPr lang="en-US" sz="1000" b="0" dirty="0" smtClean="0">
                <a:solidFill>
                  <a:srgbClr val="000000"/>
                </a:solidFill>
              </a:rPr>
              <a:t>The Hundreds, Tens, and Ones</a:t>
            </a:r>
            <a:r>
              <a:rPr lang="en-US" sz="1000" b="0" baseline="0" dirty="0" smtClean="0">
                <a:solidFill>
                  <a:srgbClr val="000000"/>
                </a:solidFill>
              </a:rPr>
              <a:t> sheet </a:t>
            </a:r>
            <a:r>
              <a:rPr lang="en-US" sz="1000" dirty="0" smtClean="0">
                <a:solidFill>
                  <a:srgbClr val="000000"/>
                </a:solidFill>
              </a:rPr>
              <a:t>requires</a:t>
            </a:r>
            <a:r>
              <a:rPr lang="en-US" sz="1000" b="0" baseline="0" dirty="0" smtClean="0">
                <a:solidFill>
                  <a:srgbClr val="000000"/>
                </a:solidFill>
              </a:rPr>
              <a:t> students </a:t>
            </a:r>
            <a:r>
              <a:rPr lang="en-US" sz="1000" dirty="0" smtClean="0">
                <a:solidFill>
                  <a:srgbClr val="000000"/>
                </a:solidFill>
              </a:rPr>
              <a:t>to put</a:t>
            </a:r>
            <a:r>
              <a:rPr lang="en-US" sz="1000" b="0" baseline="0" dirty="0" smtClean="0">
                <a:solidFill>
                  <a:srgbClr val="000000"/>
                </a:solidFill>
              </a:rPr>
              <a:t> digits in places. There is a pattern,</a:t>
            </a:r>
            <a:r>
              <a:rPr lang="en-US" sz="1000" b="0" dirty="0" smtClean="0">
                <a:solidFill>
                  <a:srgbClr val="000000"/>
                </a:solidFill>
              </a:rPr>
              <a:t> </a:t>
            </a:r>
            <a:r>
              <a:rPr lang="en-US" sz="1000" b="0" baseline="0" dirty="0" smtClean="0">
                <a:solidFill>
                  <a:srgbClr val="000000"/>
                </a:solidFill>
              </a:rPr>
              <a:t>and once the pattern is recognized, students don’t need to think about the numbers and</a:t>
            </a:r>
          </a:p>
          <a:p>
            <a:pPr marL="173038" lvl="1" indent="0">
              <a:spcBef>
                <a:spcPts val="0"/>
              </a:spcBef>
              <a:spcAft>
                <a:spcPts val="0"/>
              </a:spcAft>
              <a:buFont typeface="Lucida Grande"/>
              <a:buNone/>
            </a:pPr>
            <a:r>
              <a:rPr lang="en-US" sz="1000" b="0" baseline="0" dirty="0" smtClean="0">
                <a:solidFill>
                  <a:srgbClr val="000000"/>
                </a:solidFill>
              </a:rPr>
              <a:t>     quantities.</a:t>
            </a:r>
          </a:p>
          <a:p>
            <a:pPr marL="173038" lvl="1" indent="0">
              <a:spcBef>
                <a:spcPts val="0"/>
              </a:spcBef>
              <a:spcAft>
                <a:spcPts val="0"/>
              </a:spcAft>
              <a:buFont typeface="Lucida Grande"/>
              <a:buNone/>
            </a:pPr>
            <a:r>
              <a:rPr lang="en-US" sz="1000" b="0" baseline="0" dirty="0" smtClean="0">
                <a:solidFill>
                  <a:srgbClr val="000000"/>
                </a:solidFill>
              </a:rPr>
              <a:t>(c) </a:t>
            </a:r>
            <a:r>
              <a:rPr lang="en-US" sz="1000" b="0" dirty="0" smtClean="0">
                <a:solidFill>
                  <a:srgbClr val="000000"/>
                </a:solidFill>
              </a:rPr>
              <a:t>The other worksheet goes far beyond</a:t>
            </a:r>
            <a:r>
              <a:rPr lang="en-US" sz="1000" b="0" baseline="0" dirty="0" smtClean="0">
                <a:solidFill>
                  <a:srgbClr val="000000"/>
                </a:solidFill>
              </a:rPr>
              <a:t> place naming. It has more to do with understanding what is meant by the labels </a:t>
            </a:r>
            <a:r>
              <a:rPr lang="en-US" sz="1000" b="0" i="1" baseline="0" dirty="0" smtClean="0">
                <a:solidFill>
                  <a:srgbClr val="000000"/>
                </a:solidFill>
              </a:rPr>
              <a:t>hundreds</a:t>
            </a:r>
            <a:r>
              <a:rPr lang="en-US" sz="1000" b="0" baseline="0" dirty="0" smtClean="0">
                <a:solidFill>
                  <a:srgbClr val="000000"/>
                </a:solidFill>
              </a:rPr>
              <a:t>, </a:t>
            </a:r>
            <a:r>
              <a:rPr lang="en-US" sz="1000" b="0" i="1" baseline="0" dirty="0" smtClean="0">
                <a:solidFill>
                  <a:srgbClr val="000000"/>
                </a:solidFill>
              </a:rPr>
              <a:t>tens,</a:t>
            </a:r>
            <a:r>
              <a:rPr lang="en-US" sz="1000" b="0" baseline="0" dirty="0" smtClean="0">
                <a:solidFill>
                  <a:srgbClr val="000000"/>
                </a:solidFill>
              </a:rPr>
              <a:t> and </a:t>
            </a:r>
            <a:r>
              <a:rPr lang="en-US" sz="1000" b="0" i="1" baseline="0" dirty="0" smtClean="0">
                <a:solidFill>
                  <a:srgbClr val="000000"/>
                </a:solidFill>
              </a:rPr>
              <a:t>ones</a:t>
            </a:r>
            <a:r>
              <a:rPr lang="en-US" sz="1000" b="0" baseline="0" dirty="0" smtClean="0">
                <a:solidFill>
                  <a:srgbClr val="000000"/>
                </a:solidFill>
              </a:rPr>
              <a:t>.</a:t>
            </a:r>
          </a:p>
          <a:p>
            <a:pPr marL="0" lvl="0" indent="0">
              <a:spcBef>
                <a:spcPts val="0"/>
              </a:spcBef>
              <a:spcAft>
                <a:spcPts val="0"/>
              </a:spcAft>
              <a:buFont typeface="Arial"/>
              <a:buNone/>
            </a:pPr>
            <a:r>
              <a:rPr lang="en-US" sz="1000" b="0" baseline="0" dirty="0" smtClean="0">
                <a:solidFill>
                  <a:srgbClr val="000000"/>
                </a:solidFill>
              </a:rPr>
              <a:t>    (d) Share</a:t>
            </a:r>
            <a:r>
              <a:rPr lang="en-US" sz="1000" b="0" dirty="0" smtClean="0">
                <a:solidFill>
                  <a:srgbClr val="000000"/>
                </a:solidFill>
              </a:rPr>
              <a:t> </a:t>
            </a:r>
            <a:r>
              <a:rPr lang="en-US" sz="1000" b="0" baseline="0" dirty="0" smtClean="0">
                <a:solidFill>
                  <a:srgbClr val="000000"/>
                </a:solidFill>
              </a:rPr>
              <a:t>that the first </a:t>
            </a:r>
            <a:r>
              <a:rPr lang="en-US" sz="1000" dirty="0" smtClean="0">
                <a:solidFill>
                  <a:srgbClr val="000000"/>
                </a:solidFill>
              </a:rPr>
              <a:t>worksheet, (H</a:t>
            </a:r>
            <a:r>
              <a:rPr lang="en-US" sz="1000" b="0" baseline="0" dirty="0" smtClean="0">
                <a:solidFill>
                  <a:srgbClr val="000000"/>
                </a:solidFill>
              </a:rPr>
              <a:t>undreds, Tens and Ones) is most likely how</a:t>
            </a:r>
            <a:r>
              <a:rPr lang="en-US" sz="1000" b="0" dirty="0" smtClean="0">
                <a:solidFill>
                  <a:srgbClr val="000000"/>
                </a:solidFill>
              </a:rPr>
              <a:t> many textbooks, workbooks, and worksheets </a:t>
            </a:r>
            <a:r>
              <a:rPr lang="en-US" sz="1000" dirty="0" smtClean="0">
                <a:solidFill>
                  <a:srgbClr val="000000"/>
                </a:solidFill>
              </a:rPr>
              <a:t>require</a:t>
            </a:r>
            <a:r>
              <a:rPr lang="en-US" sz="1000" b="0" baseline="0" dirty="0" smtClean="0">
                <a:solidFill>
                  <a:srgbClr val="000000"/>
                </a:solidFill>
              </a:rPr>
              <a:t> students to demonstrate their understanding of place  </a:t>
            </a:r>
          </a:p>
          <a:p>
            <a:pPr marL="0" lvl="0" indent="0">
              <a:spcBef>
                <a:spcPts val="0"/>
              </a:spcBef>
              <a:spcAft>
                <a:spcPts val="0"/>
              </a:spcAft>
              <a:buFont typeface="Arial"/>
              <a:buNone/>
            </a:pPr>
            <a:r>
              <a:rPr lang="en-US" sz="1000" b="0" baseline="0" dirty="0" smtClean="0">
                <a:solidFill>
                  <a:srgbClr val="000000"/>
                </a:solidFill>
              </a:rPr>
              <a:t>         value. Traditionally we have focused on place naming. We </a:t>
            </a:r>
            <a:r>
              <a:rPr lang="en-US" sz="1000" dirty="0" smtClean="0">
                <a:solidFill>
                  <a:srgbClr val="000000"/>
                </a:solidFill>
              </a:rPr>
              <a:t>traditionally ask questions such as, “</a:t>
            </a:r>
            <a:r>
              <a:rPr lang="en-US" sz="1000" b="0" baseline="0" dirty="0" smtClean="0">
                <a:solidFill>
                  <a:srgbClr val="000000"/>
                </a:solidFill>
              </a:rPr>
              <a:t>What digit was in what place?” </a:t>
            </a:r>
          </a:p>
          <a:p>
            <a:pPr marL="0" lvl="0" indent="0">
              <a:spcBef>
                <a:spcPts val="0"/>
              </a:spcBef>
              <a:spcAft>
                <a:spcPts val="0"/>
              </a:spcAft>
              <a:buFont typeface="Arial"/>
              <a:buNone/>
            </a:pPr>
            <a:r>
              <a:rPr lang="en-US" sz="1000" b="0" baseline="0" dirty="0" smtClean="0">
                <a:solidFill>
                  <a:srgbClr val="000000"/>
                </a:solidFill>
              </a:rPr>
              <a:t>    (e) The second worksheet, however, is</a:t>
            </a:r>
            <a:r>
              <a:rPr lang="en-US" sz="1000" b="0" dirty="0" smtClean="0">
                <a:solidFill>
                  <a:srgbClr val="000000"/>
                </a:solidFill>
              </a:rPr>
              <a:t> more closely </a:t>
            </a:r>
            <a:r>
              <a:rPr lang="en-US" sz="1000" b="0" baseline="0" dirty="0" smtClean="0">
                <a:solidFill>
                  <a:srgbClr val="000000"/>
                </a:solidFill>
              </a:rPr>
              <a:t>aligned to the depth and rigor required </a:t>
            </a:r>
            <a:r>
              <a:rPr lang="en-US" sz="1000" dirty="0" smtClean="0">
                <a:solidFill>
                  <a:srgbClr val="000000"/>
                </a:solidFill>
              </a:rPr>
              <a:t>by</a:t>
            </a:r>
            <a:r>
              <a:rPr lang="en-US" sz="1000" b="0" baseline="0" dirty="0" smtClean="0">
                <a:solidFill>
                  <a:srgbClr val="000000"/>
                </a:solidFill>
              </a:rPr>
              <a:t> the CA Math Content Standards. </a:t>
            </a:r>
          </a:p>
          <a:p>
            <a:pPr marL="0" lvl="0" indent="0">
              <a:spcBef>
                <a:spcPts val="0"/>
              </a:spcBef>
              <a:spcAft>
                <a:spcPts val="0"/>
              </a:spcAft>
              <a:buFont typeface="Arial"/>
              <a:buNone/>
            </a:pPr>
            <a:r>
              <a:rPr lang="en-US" sz="1000" b="0" baseline="0" dirty="0" smtClean="0">
                <a:solidFill>
                  <a:srgbClr val="000000"/>
                </a:solidFill>
              </a:rPr>
              <a:t>    </a:t>
            </a:r>
            <a:endParaRPr lang="en-US" sz="1000" b="1" i="1" dirty="0" smtClean="0">
              <a:solidFill>
                <a:srgbClr val="000000"/>
              </a:solidFill>
              <a:ea typeface="Times New Roman"/>
            </a:endParaRPr>
          </a:p>
          <a:p>
            <a:pPr marL="0" indent="0">
              <a:spcBef>
                <a:spcPts val="0"/>
              </a:spcBef>
              <a:spcAft>
                <a:spcPts val="0"/>
              </a:spcAft>
              <a:buFont typeface="Arial"/>
              <a:buNone/>
            </a:pPr>
            <a:r>
              <a:rPr lang="en-US" sz="1000" b="1" i="0" dirty="0" smtClean="0">
                <a:solidFill>
                  <a:srgbClr val="000000"/>
                </a:solidFill>
                <a:ea typeface="Times New Roman"/>
              </a:rPr>
              <a:t>Critical </a:t>
            </a:r>
            <a:r>
              <a:rPr lang="en-US" sz="1000" b="1" i="0" dirty="0">
                <a:solidFill>
                  <a:srgbClr val="000000"/>
                </a:solidFill>
                <a:ea typeface="Times New Roman"/>
              </a:rPr>
              <a:t>Point</a:t>
            </a:r>
          </a:p>
          <a:p>
            <a:pPr marL="171450" indent="-171450" eaLnBrk="1" fontAlgn="auto" hangingPunct="1">
              <a:spcBef>
                <a:spcPts val="0"/>
              </a:spcBef>
              <a:spcAft>
                <a:spcPts val="0"/>
              </a:spcAft>
              <a:buFont typeface="Arial"/>
              <a:buChar char="•"/>
              <a:tabLst>
                <a:tab pos="228600" algn="l"/>
                <a:tab pos="487680" algn="l"/>
              </a:tabLst>
              <a:defRPr/>
            </a:pPr>
            <a:r>
              <a:rPr lang="en-US" sz="1000" dirty="0" smtClean="0">
                <a:solidFill>
                  <a:srgbClr val="000000"/>
                </a:solidFill>
                <a:ea typeface="Times New Roman"/>
              </a:rPr>
              <a:t>Understanding the difference between</a:t>
            </a:r>
            <a:r>
              <a:rPr lang="en-US" sz="1000" i="1" dirty="0" smtClean="0">
                <a:solidFill>
                  <a:srgbClr val="000000"/>
                </a:solidFill>
                <a:ea typeface="Times New Roman"/>
              </a:rPr>
              <a:t> </a:t>
            </a:r>
            <a:r>
              <a:rPr lang="en-US" sz="1000" b="1" i="1" dirty="0" smtClean="0">
                <a:solidFill>
                  <a:srgbClr val="000000"/>
                </a:solidFill>
                <a:ea typeface="Times New Roman"/>
              </a:rPr>
              <a:t>place naming</a:t>
            </a:r>
            <a:r>
              <a:rPr lang="en-US" sz="1000" b="1" dirty="0" smtClean="0">
                <a:solidFill>
                  <a:srgbClr val="000000"/>
                </a:solidFill>
                <a:ea typeface="Times New Roman"/>
              </a:rPr>
              <a:t> </a:t>
            </a:r>
            <a:r>
              <a:rPr lang="en-US" sz="1000" dirty="0" smtClean="0">
                <a:solidFill>
                  <a:srgbClr val="000000"/>
                </a:solidFill>
                <a:ea typeface="Times New Roman"/>
              </a:rPr>
              <a:t>and </a:t>
            </a:r>
            <a:r>
              <a:rPr lang="en-US" sz="1000" b="1" i="1" dirty="0" smtClean="0">
                <a:solidFill>
                  <a:srgbClr val="000000"/>
                </a:solidFill>
                <a:ea typeface="Times New Roman"/>
              </a:rPr>
              <a:t>place value </a:t>
            </a:r>
            <a:r>
              <a:rPr lang="en-US" sz="1000" dirty="0" smtClean="0">
                <a:solidFill>
                  <a:srgbClr val="000000"/>
                </a:solidFill>
                <a:ea typeface="Times New Roman"/>
              </a:rPr>
              <a:t>is critical for elementary teachers and for students.</a:t>
            </a:r>
          </a:p>
          <a:p>
            <a:pPr marL="171450" indent="-171450" eaLnBrk="1" fontAlgn="auto" hangingPunct="1">
              <a:spcBef>
                <a:spcPts val="0"/>
              </a:spcBef>
              <a:spcAft>
                <a:spcPts val="0"/>
              </a:spcAft>
              <a:buFont typeface="Arial"/>
              <a:buChar char="•"/>
              <a:tabLst>
                <a:tab pos="228600" algn="l"/>
                <a:tab pos="487680" algn="l"/>
              </a:tabLst>
              <a:defRPr/>
            </a:pPr>
            <a:endParaRPr lang="en-US" sz="1000" dirty="0">
              <a:solidFill>
                <a:srgbClr val="000000"/>
              </a:solidFill>
              <a:ea typeface="Times New Roman"/>
            </a:endParaRPr>
          </a:p>
          <a:p>
            <a:pPr lvl="0">
              <a:spcBef>
                <a:spcPts val="0"/>
              </a:spcBef>
              <a:spcAft>
                <a:spcPts val="0"/>
              </a:spcAft>
            </a:pPr>
            <a:r>
              <a:rPr lang="en-US" sz="1000" b="1" i="0" dirty="0">
                <a:solidFill>
                  <a:srgbClr val="000000"/>
                </a:solidFill>
                <a:ea typeface="Times New Roman"/>
              </a:rPr>
              <a:t>Words of Wisdom</a:t>
            </a:r>
          </a:p>
          <a:p>
            <a:pPr marL="171450" indent="-171450" eaLnBrk="1" fontAlgn="auto" hangingPunct="1">
              <a:spcBef>
                <a:spcPts val="0"/>
              </a:spcBef>
              <a:spcAft>
                <a:spcPts val="0"/>
              </a:spcAft>
              <a:buFont typeface="Arial"/>
              <a:buChar char="•"/>
              <a:tabLst>
                <a:tab pos="228600" algn="l"/>
                <a:tab pos="487680" algn="l"/>
              </a:tabLst>
              <a:defRPr/>
            </a:pPr>
            <a:r>
              <a:rPr lang="en-US" sz="1000" b="0" dirty="0" smtClean="0">
                <a:solidFill>
                  <a:srgbClr val="000000"/>
                </a:solidFill>
              </a:rPr>
              <a:t>This is an important conversation about a foundational understanding—the difference between </a:t>
            </a:r>
            <a:r>
              <a:rPr lang="en-US" sz="1000" b="0" i="1" dirty="0" smtClean="0">
                <a:solidFill>
                  <a:srgbClr val="000000"/>
                </a:solidFill>
              </a:rPr>
              <a:t>place naming</a:t>
            </a:r>
            <a:r>
              <a:rPr lang="en-US" sz="1000" b="0" dirty="0" smtClean="0">
                <a:solidFill>
                  <a:srgbClr val="000000"/>
                </a:solidFill>
              </a:rPr>
              <a:t> and </a:t>
            </a:r>
            <a:r>
              <a:rPr lang="en-US" sz="1000" b="0" i="1" dirty="0" smtClean="0">
                <a:solidFill>
                  <a:srgbClr val="000000"/>
                </a:solidFill>
              </a:rPr>
              <a:t>place value</a:t>
            </a:r>
            <a:r>
              <a:rPr lang="en-US" sz="1000" b="0" dirty="0" smtClean="0">
                <a:solidFill>
                  <a:srgbClr val="000000"/>
                </a:solidFill>
              </a:rPr>
              <a:t>. This understanding has important implications for both teaching and learning, so do not rush this conversation. Participants need to have an “ah-ha” moment regarding this difference.</a:t>
            </a:r>
          </a:p>
        </p:txBody>
      </p:sp>
    </p:spTree>
    <p:extLst>
      <p:ext uri="{BB962C8B-B14F-4D97-AF65-F5344CB8AC3E}">
        <p14:creationId xmlns:p14="http://schemas.microsoft.com/office/powerpoint/2010/main" val="21163410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Slide 5: Domain Progression</a:t>
            </a:r>
          </a:p>
          <a:p>
            <a:endParaRPr lang="en-US" b="1" dirty="0" smtClean="0"/>
          </a:p>
          <a:p>
            <a:r>
              <a:rPr lang="en-US" b="1" dirty="0" smtClean="0"/>
              <a:t>Facilitator:</a:t>
            </a:r>
          </a:p>
          <a:p>
            <a:r>
              <a:rPr lang="en-US" b="0" dirty="0" smtClean="0"/>
              <a:t>“Today we will investigate vertical alignment in the</a:t>
            </a:r>
            <a:r>
              <a:rPr lang="en-US" b="0" baseline="0" dirty="0" smtClean="0"/>
              <a:t> Number and Operations in Base Ten domain.  As you can see in this table, the NBT domain starts with Kinder and goes all the way to 5</a:t>
            </a:r>
            <a:r>
              <a:rPr lang="en-US" b="0" baseline="30000" dirty="0" smtClean="0"/>
              <a:t>th</a:t>
            </a:r>
            <a:r>
              <a:rPr lang="en-US" b="0" baseline="0" dirty="0" smtClean="0"/>
              <a:t> grade.”</a:t>
            </a:r>
            <a:endParaRPr lang="en-US" b="0" dirty="0" smtClean="0"/>
          </a:p>
          <a:p>
            <a:r>
              <a:rPr lang="en-US" dirty="0" smtClean="0"/>
              <a:t>	</a:t>
            </a:r>
            <a:endParaRPr lang="en-US" dirty="0"/>
          </a:p>
        </p:txBody>
      </p:sp>
      <p:sp>
        <p:nvSpPr>
          <p:cNvPr id="4" name="Slide Number Placeholder 3"/>
          <p:cNvSpPr>
            <a:spLocks noGrp="1"/>
          </p:cNvSpPr>
          <p:nvPr>
            <p:ph type="sldNum" sz="quarter" idx="10"/>
          </p:nvPr>
        </p:nvSpPr>
        <p:spPr/>
        <p:txBody>
          <a:bodyPr/>
          <a:lstStyle/>
          <a:p>
            <a:fld id="{6BBAD6C1-FF2F-4E2E-A44A-952EF064205E}" type="slidenum">
              <a:rPr lang="en-US" smtClean="0"/>
              <a:t>5</a:t>
            </a:fld>
            <a:endParaRPr lang="en-US"/>
          </a:p>
        </p:txBody>
      </p:sp>
    </p:spTree>
    <p:extLst>
      <p:ext uri="{BB962C8B-B14F-4D97-AF65-F5344CB8AC3E}">
        <p14:creationId xmlns:p14="http://schemas.microsoft.com/office/powerpoint/2010/main" val="18559428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828800" y="342900"/>
            <a:ext cx="3200400" cy="2401888"/>
          </a:xfrm>
        </p:spPr>
      </p:sp>
      <p:sp>
        <p:nvSpPr>
          <p:cNvPr id="3" name="Notes Placeholder 2"/>
          <p:cNvSpPr>
            <a:spLocks noGrp="1"/>
          </p:cNvSpPr>
          <p:nvPr>
            <p:ph type="body" idx="1"/>
          </p:nvPr>
        </p:nvSpPr>
        <p:spPr>
          <a:xfrm>
            <a:off x="316109" y="2899395"/>
            <a:ext cx="6225782" cy="5803534"/>
          </a:xfrm>
        </p:spPr>
        <p:txBody>
          <a:bodyPr/>
          <a:lstStyle/>
          <a:p>
            <a:pPr eaLnBrk="1" fontAlgn="auto" hangingPunct="1">
              <a:spcBef>
                <a:spcPts val="0"/>
              </a:spcBef>
              <a:spcAft>
                <a:spcPts val="0"/>
              </a:spcAft>
              <a:defRPr/>
            </a:pPr>
            <a:r>
              <a:rPr lang="en-US" b="1" dirty="0" smtClean="0">
                <a:solidFill>
                  <a:srgbClr val="000000"/>
                </a:solidFill>
                <a:ea typeface="Times New Roman"/>
              </a:rPr>
              <a:t>Slide</a:t>
            </a:r>
            <a:r>
              <a:rPr lang="en-US" b="1" baseline="0" dirty="0" smtClean="0">
                <a:solidFill>
                  <a:srgbClr val="000000"/>
                </a:solidFill>
                <a:ea typeface="Times New Roman"/>
              </a:rPr>
              <a:t> 6: Vertical Alignment Chart</a:t>
            </a:r>
          </a:p>
          <a:p>
            <a:pPr eaLnBrk="1" fontAlgn="auto" hangingPunct="1">
              <a:spcBef>
                <a:spcPts val="0"/>
              </a:spcBef>
              <a:spcAft>
                <a:spcPts val="0"/>
              </a:spcAft>
              <a:defRPr/>
            </a:pPr>
            <a:endParaRPr lang="en-US" b="1" baseline="0" dirty="0" smtClean="0">
              <a:solidFill>
                <a:srgbClr val="000000"/>
              </a:solidFill>
              <a:ea typeface="Times New Roman"/>
            </a:endParaRPr>
          </a:p>
          <a:p>
            <a:pPr eaLnBrk="1" fontAlgn="auto" hangingPunct="1">
              <a:spcBef>
                <a:spcPts val="0"/>
              </a:spcBef>
              <a:spcAft>
                <a:spcPts val="0"/>
              </a:spcAft>
              <a:defRPr/>
            </a:pPr>
            <a:r>
              <a:rPr lang="en-US" b="1" i="0" dirty="0" smtClean="0">
                <a:solidFill>
                  <a:srgbClr val="000000"/>
                </a:solidFill>
                <a:ea typeface="Times New Roman"/>
              </a:rPr>
              <a:t>Material:</a:t>
            </a:r>
          </a:p>
          <a:p>
            <a:pPr marL="228600" indent="-228600" eaLnBrk="1" fontAlgn="auto" hangingPunct="1">
              <a:spcBef>
                <a:spcPts val="0"/>
              </a:spcBef>
              <a:spcAft>
                <a:spcPts val="0"/>
              </a:spcAft>
              <a:buAutoNum type="alphaLcParenR"/>
              <a:defRPr/>
            </a:pPr>
            <a:r>
              <a:rPr lang="en-US" b="1" i="0" dirty="0" smtClean="0">
                <a:solidFill>
                  <a:srgbClr val="000000"/>
                </a:solidFill>
                <a:ea typeface="Times New Roman"/>
              </a:rPr>
              <a:t>Handout –Vertical</a:t>
            </a:r>
            <a:r>
              <a:rPr lang="en-US" b="1" i="0" baseline="0" dirty="0" smtClean="0">
                <a:solidFill>
                  <a:srgbClr val="000000"/>
                </a:solidFill>
                <a:ea typeface="Times New Roman"/>
              </a:rPr>
              <a:t> Alignment Chart</a:t>
            </a:r>
          </a:p>
          <a:p>
            <a:pPr marL="228600" indent="-228600" eaLnBrk="1" fontAlgn="auto" hangingPunct="1">
              <a:spcBef>
                <a:spcPts val="0"/>
              </a:spcBef>
              <a:spcAft>
                <a:spcPts val="0"/>
              </a:spcAft>
              <a:buAutoNum type="alphaLcParenR"/>
              <a:defRPr/>
            </a:pPr>
            <a:r>
              <a:rPr lang="en-US" b="1" i="0" baseline="0" dirty="0" smtClean="0">
                <a:solidFill>
                  <a:srgbClr val="000000"/>
                </a:solidFill>
                <a:ea typeface="Times New Roman"/>
              </a:rPr>
              <a:t>Chart Paper</a:t>
            </a:r>
          </a:p>
          <a:p>
            <a:pPr marL="0" indent="0" eaLnBrk="1" fontAlgn="auto" hangingPunct="1">
              <a:spcBef>
                <a:spcPts val="0"/>
              </a:spcBef>
              <a:spcAft>
                <a:spcPts val="0"/>
              </a:spcAft>
              <a:buNone/>
              <a:defRPr/>
            </a:pPr>
            <a:r>
              <a:rPr lang="en-US" b="1" i="0" baseline="0" dirty="0" smtClean="0">
                <a:solidFill>
                  <a:srgbClr val="000000"/>
                </a:solidFill>
                <a:ea typeface="Times New Roman"/>
              </a:rPr>
              <a:t>c) 7 half sheets of cardstock (for each group)</a:t>
            </a:r>
            <a:endParaRPr lang="en-US" b="1" i="0" dirty="0" smtClean="0">
              <a:solidFill>
                <a:srgbClr val="000000"/>
              </a:solidFill>
              <a:ea typeface="Times New Roman"/>
            </a:endParaRPr>
          </a:p>
          <a:p>
            <a:pPr eaLnBrk="1" fontAlgn="auto" hangingPunct="1">
              <a:spcBef>
                <a:spcPts val="0"/>
              </a:spcBef>
              <a:spcAft>
                <a:spcPts val="0"/>
              </a:spcAft>
              <a:defRPr/>
            </a:pPr>
            <a:endParaRPr lang="en-US" b="1" i="0" dirty="0" smtClean="0">
              <a:solidFill>
                <a:srgbClr val="000000"/>
              </a:solidFill>
              <a:ea typeface="Times New Roman"/>
            </a:endParaRPr>
          </a:p>
          <a:p>
            <a:pPr eaLnBrk="1" fontAlgn="auto" hangingPunct="1">
              <a:spcBef>
                <a:spcPts val="0"/>
              </a:spcBef>
              <a:spcAft>
                <a:spcPts val="0"/>
              </a:spcAft>
              <a:defRPr/>
            </a:pPr>
            <a:r>
              <a:rPr lang="en-US" b="1" i="0" dirty="0" smtClean="0">
                <a:solidFill>
                  <a:srgbClr val="000000"/>
                </a:solidFill>
                <a:ea typeface="Times New Roman"/>
              </a:rPr>
              <a:t>Facilitator:</a:t>
            </a:r>
            <a:endParaRPr lang="en-US" b="1" i="0" dirty="0">
              <a:solidFill>
                <a:srgbClr val="000000"/>
              </a:solidFill>
              <a:ea typeface="Times New Roman"/>
            </a:endParaRPr>
          </a:p>
          <a:p>
            <a:pPr marL="171450" indent="-171450">
              <a:spcBef>
                <a:spcPts val="0"/>
              </a:spcBef>
              <a:spcAft>
                <a:spcPts val="0"/>
              </a:spcAft>
              <a:buFont typeface="Arial"/>
              <a:buChar char="•"/>
            </a:pPr>
            <a:r>
              <a:rPr lang="en-US" dirty="0" smtClean="0">
                <a:solidFill>
                  <a:srgbClr val="000000"/>
                </a:solidFill>
              </a:rPr>
              <a:t>Distribute handout:</a:t>
            </a:r>
          </a:p>
          <a:p>
            <a:pPr marL="344488" lvl="1" indent="-171450">
              <a:spcBef>
                <a:spcPts val="0"/>
              </a:spcBef>
              <a:spcAft>
                <a:spcPts val="0"/>
              </a:spcAft>
              <a:buFont typeface="Lucida Grande"/>
              <a:buChar char="-"/>
            </a:pPr>
            <a:r>
              <a:rPr lang="en-US" b="1" dirty="0" smtClean="0">
                <a:solidFill>
                  <a:srgbClr val="000000"/>
                </a:solidFill>
              </a:rPr>
              <a:t>H-02 Vertical </a:t>
            </a:r>
            <a:r>
              <a:rPr lang="en-US" b="1" dirty="0">
                <a:solidFill>
                  <a:srgbClr val="000000"/>
                </a:solidFill>
              </a:rPr>
              <a:t>Alignment </a:t>
            </a:r>
            <a:r>
              <a:rPr lang="en-US" b="1" dirty="0" smtClean="0">
                <a:solidFill>
                  <a:srgbClr val="000000"/>
                </a:solidFill>
              </a:rPr>
              <a:t>Chart</a:t>
            </a:r>
            <a:r>
              <a:rPr lang="en-US" b="1" dirty="0">
                <a:solidFill>
                  <a:srgbClr val="000000"/>
                </a:solidFill>
              </a:rPr>
              <a:t>—</a:t>
            </a:r>
            <a:r>
              <a:rPr lang="en-US" b="1" dirty="0" smtClean="0">
                <a:solidFill>
                  <a:srgbClr val="000000"/>
                </a:solidFill>
              </a:rPr>
              <a:t>B</a:t>
            </a:r>
            <a:r>
              <a:rPr lang="en-US" b="1" baseline="0" dirty="0" smtClean="0">
                <a:solidFill>
                  <a:srgbClr val="000000"/>
                </a:solidFill>
              </a:rPr>
              <a:t>uilding conceptual understanding of the base-ten system and its structure </a:t>
            </a:r>
          </a:p>
          <a:p>
            <a:pPr marL="171450" indent="-171450">
              <a:spcBef>
                <a:spcPts val="0"/>
              </a:spcBef>
              <a:spcAft>
                <a:spcPts val="0"/>
              </a:spcAft>
              <a:buFont typeface="Arial"/>
              <a:buChar char="•"/>
            </a:pPr>
            <a:r>
              <a:rPr lang="en-US" dirty="0" smtClean="0">
                <a:solidFill>
                  <a:srgbClr val="000000"/>
                </a:solidFill>
              </a:rPr>
              <a:t>Distribute 7 half-sheets</a:t>
            </a:r>
            <a:r>
              <a:rPr lang="en-US" baseline="0" dirty="0" smtClean="0">
                <a:solidFill>
                  <a:srgbClr val="000000"/>
                </a:solidFill>
              </a:rPr>
              <a:t> of cardstock. </a:t>
            </a:r>
          </a:p>
          <a:p>
            <a:pPr marL="171450" indent="-171450">
              <a:spcBef>
                <a:spcPts val="0"/>
              </a:spcBef>
              <a:spcAft>
                <a:spcPts val="0"/>
              </a:spcAft>
              <a:buFont typeface="Arial"/>
              <a:buChar char="•"/>
            </a:pPr>
            <a:r>
              <a:rPr lang="en-US" dirty="0" smtClean="0">
                <a:solidFill>
                  <a:srgbClr val="000000"/>
                </a:solidFill>
              </a:rPr>
              <a:t>Tell </a:t>
            </a:r>
            <a:r>
              <a:rPr lang="en-US" dirty="0">
                <a:solidFill>
                  <a:srgbClr val="000000"/>
                </a:solidFill>
              </a:rPr>
              <a:t>participants you </a:t>
            </a:r>
            <a:r>
              <a:rPr lang="en-US" dirty="0" smtClean="0">
                <a:solidFill>
                  <a:srgbClr val="000000"/>
                </a:solidFill>
              </a:rPr>
              <a:t>will facilitate </a:t>
            </a:r>
            <a:r>
              <a:rPr lang="en-US" dirty="0">
                <a:solidFill>
                  <a:srgbClr val="000000"/>
                </a:solidFill>
              </a:rPr>
              <a:t>the process by working each step with the whole group </a:t>
            </a:r>
            <a:r>
              <a:rPr lang="en-US" dirty="0" smtClean="0">
                <a:solidFill>
                  <a:srgbClr val="000000"/>
                </a:solidFill>
              </a:rPr>
              <a:t>for</a:t>
            </a:r>
            <a:r>
              <a:rPr lang="en-US" baseline="0" dirty="0" smtClean="0">
                <a:solidFill>
                  <a:srgbClr val="000000"/>
                </a:solidFill>
              </a:rPr>
              <a:t> the</a:t>
            </a:r>
            <a:r>
              <a:rPr lang="en-US" dirty="0" smtClean="0">
                <a:solidFill>
                  <a:srgbClr val="000000"/>
                </a:solidFill>
              </a:rPr>
              <a:t> Pre-Kindergarten and Kindergarten grade levels. Then participants will </a:t>
            </a:r>
            <a:r>
              <a:rPr lang="en-US" dirty="0">
                <a:solidFill>
                  <a:srgbClr val="000000"/>
                </a:solidFill>
              </a:rPr>
              <a:t>complete the process working with their table groups</a:t>
            </a:r>
            <a:r>
              <a:rPr lang="en-US" dirty="0" smtClean="0">
                <a:solidFill>
                  <a:srgbClr val="000000"/>
                </a:solidFill>
              </a:rPr>
              <a:t>.</a:t>
            </a:r>
          </a:p>
          <a:p>
            <a:pPr marL="171450" indent="-171450">
              <a:spcBef>
                <a:spcPts val="0"/>
              </a:spcBef>
              <a:spcAft>
                <a:spcPts val="0"/>
              </a:spcAft>
              <a:buFont typeface="Arial" charset="0"/>
              <a:buChar char="•"/>
            </a:pPr>
            <a:r>
              <a:rPr lang="en-US" b="0" i="0" dirty="0" smtClean="0">
                <a:solidFill>
                  <a:srgbClr val="000000"/>
                </a:solidFill>
                <a:ea typeface="Times New Roman"/>
              </a:rPr>
              <a:t>“The purpose of this vertical alignment chart is</a:t>
            </a:r>
            <a:r>
              <a:rPr lang="en-US" b="0" i="0" baseline="0" dirty="0" smtClean="0">
                <a:solidFill>
                  <a:srgbClr val="000000"/>
                </a:solidFill>
                <a:ea typeface="Times New Roman"/>
              </a:rPr>
              <a:t> to </a:t>
            </a:r>
            <a:r>
              <a:rPr lang="en-US" b="0" i="0" baseline="0" dirty="0" smtClean="0">
                <a:solidFill>
                  <a:schemeClr val="tx1"/>
                </a:solidFill>
                <a:ea typeface="+mn-ea"/>
              </a:rPr>
              <a:t>u</a:t>
            </a:r>
            <a:r>
              <a:rPr lang="en-US" dirty="0" smtClean="0"/>
              <a:t>nderstand progression of content over a K-5, K-8, or K-12 grade span AND to</a:t>
            </a:r>
            <a:r>
              <a:rPr lang="en-US" baseline="0" dirty="0" smtClean="0"/>
              <a:t> r</a:t>
            </a:r>
            <a:r>
              <a:rPr lang="en-US" dirty="0" smtClean="0"/>
              <a:t>eveal evidence of key shifts.  We will be using this chart today to begin our</a:t>
            </a:r>
            <a:r>
              <a:rPr lang="en-US" baseline="0" dirty="0" smtClean="0"/>
              <a:t> investigation of a big idea in the domain of Number and Operations in Base Ten.” </a:t>
            </a:r>
            <a:endParaRPr lang="en-US" dirty="0" smtClean="0"/>
          </a:p>
          <a:p>
            <a:pPr marL="0" indent="0">
              <a:spcBef>
                <a:spcPts val="0"/>
              </a:spcBef>
              <a:spcAft>
                <a:spcPts val="0"/>
              </a:spcAft>
              <a:buFont typeface="Arial"/>
              <a:buNone/>
            </a:pPr>
            <a:endParaRPr lang="en-US" b="1" i="1" dirty="0" smtClean="0">
              <a:solidFill>
                <a:srgbClr val="000000"/>
              </a:solidFill>
              <a:ea typeface="Times New Roman"/>
            </a:endParaRPr>
          </a:p>
          <a:p>
            <a:pPr marL="0" indent="0">
              <a:spcBef>
                <a:spcPts val="0"/>
              </a:spcBef>
              <a:spcAft>
                <a:spcPts val="0"/>
              </a:spcAft>
              <a:buFont typeface="Arial"/>
              <a:buNone/>
            </a:pPr>
            <a:r>
              <a:rPr lang="en-US" b="0" i="0" dirty="0" smtClean="0">
                <a:solidFill>
                  <a:srgbClr val="000000"/>
                </a:solidFill>
                <a:ea typeface="Times New Roman"/>
              </a:rPr>
              <a:t>(NOTES</a:t>
            </a:r>
            <a:r>
              <a:rPr lang="en-US" b="0" i="0" baseline="0" dirty="0" smtClean="0">
                <a:solidFill>
                  <a:srgbClr val="000000"/>
                </a:solidFill>
                <a:ea typeface="Times New Roman"/>
              </a:rPr>
              <a:t> FOR FACILITATOR REGARDING VERTICAL ALIGNMENT CHART)</a:t>
            </a:r>
            <a:endParaRPr lang="en-US" b="1" i="1" dirty="0" smtClean="0">
              <a:solidFill>
                <a:srgbClr val="000000"/>
              </a:solidFill>
              <a:ea typeface="Times New Roman"/>
            </a:endParaRPr>
          </a:p>
          <a:p>
            <a:pPr marL="0" indent="0">
              <a:spcBef>
                <a:spcPts val="0"/>
              </a:spcBef>
              <a:spcAft>
                <a:spcPts val="0"/>
              </a:spcAft>
              <a:buFont typeface="Arial"/>
              <a:buNone/>
            </a:pPr>
            <a:r>
              <a:rPr lang="en-US" dirty="0" smtClean="0"/>
              <a:t>• Designed to be used once or twice a year, preferably with a group of K–5, K–8, or K–12 educators, to study standards that relate to the ‘big idea’ that seems to be an area of concern across a school system.</a:t>
            </a:r>
          </a:p>
          <a:p>
            <a:pPr marL="0" indent="0">
              <a:spcBef>
                <a:spcPts val="0"/>
              </a:spcBef>
              <a:spcAft>
                <a:spcPts val="0"/>
              </a:spcAft>
              <a:buFont typeface="Arial"/>
              <a:buNone/>
            </a:pPr>
            <a:r>
              <a:rPr lang="en-US" dirty="0" smtClean="0"/>
              <a:t>• NOT designed to be used by a single grade-level group or an individual teacher. </a:t>
            </a:r>
          </a:p>
          <a:p>
            <a:pPr marL="0" indent="0">
              <a:spcBef>
                <a:spcPts val="0"/>
              </a:spcBef>
              <a:spcAft>
                <a:spcPts val="0"/>
              </a:spcAft>
              <a:buFont typeface="Arial"/>
              <a:buNone/>
            </a:pPr>
            <a:r>
              <a:rPr lang="en-US" dirty="0" smtClean="0"/>
              <a:t>• This process typically takes 2-3 hours to complete. </a:t>
            </a:r>
          </a:p>
          <a:p>
            <a:pPr marL="0" indent="0">
              <a:spcBef>
                <a:spcPts val="0"/>
              </a:spcBef>
              <a:spcAft>
                <a:spcPts val="0"/>
              </a:spcAft>
              <a:buFont typeface="Arial"/>
              <a:buNone/>
            </a:pPr>
            <a:r>
              <a:rPr lang="en-US" dirty="0" smtClean="0"/>
              <a:t>• It is also not to be used as a “divide and conquer” activity. </a:t>
            </a:r>
          </a:p>
          <a:p>
            <a:pPr marL="0" indent="0">
              <a:spcBef>
                <a:spcPts val="0"/>
              </a:spcBef>
              <a:spcAft>
                <a:spcPts val="0"/>
              </a:spcAft>
              <a:buFont typeface="Arial"/>
              <a:buNone/>
            </a:pPr>
            <a:r>
              <a:rPr lang="en-US" dirty="0" smtClean="0"/>
              <a:t>• The intent is not to simply fill out a form. The power of this tool and process is in the cross grade-level collaborative conversations that lead to a common understanding of how a concept—or big idea—develops over time across a number of grade levels.</a:t>
            </a:r>
            <a:endParaRPr lang="en-US" b="1" i="1" dirty="0" smtClean="0">
              <a:solidFill>
                <a:srgbClr val="000000"/>
              </a:solidFill>
              <a:ea typeface="Times New Roman"/>
            </a:endParaRPr>
          </a:p>
          <a:p>
            <a:pPr marL="0" indent="0">
              <a:spcBef>
                <a:spcPts val="0"/>
              </a:spcBef>
              <a:spcAft>
                <a:spcPts val="0"/>
              </a:spcAft>
              <a:buFont typeface="Arial"/>
              <a:buNone/>
            </a:pPr>
            <a:endParaRPr lang="en-US" b="1" i="1" dirty="0" smtClean="0">
              <a:solidFill>
                <a:srgbClr val="000000"/>
              </a:solidFill>
              <a:ea typeface="Times New Roman"/>
            </a:endParaRPr>
          </a:p>
          <a:p>
            <a:pPr marL="0" indent="0">
              <a:spcBef>
                <a:spcPts val="0"/>
              </a:spcBef>
              <a:spcAft>
                <a:spcPts val="0"/>
              </a:spcAft>
              <a:buFont typeface="Arial"/>
              <a:buNone/>
            </a:pPr>
            <a:r>
              <a:rPr lang="en-US" b="1" i="1" dirty="0" smtClean="0">
                <a:solidFill>
                  <a:srgbClr val="000000"/>
                </a:solidFill>
                <a:ea typeface="Times New Roman"/>
              </a:rPr>
              <a:t>Critical Point</a:t>
            </a:r>
          </a:p>
          <a:p>
            <a:pPr marL="171450" marR="0" indent="-171450" algn="l" defTabSz="914400" rtl="0" eaLnBrk="1" fontAlgn="auto" latinLnBrk="0" hangingPunct="1">
              <a:lnSpc>
                <a:spcPct val="100000"/>
              </a:lnSpc>
              <a:spcBef>
                <a:spcPts val="0"/>
              </a:spcBef>
              <a:spcAft>
                <a:spcPts val="0"/>
              </a:spcAft>
              <a:buClrTx/>
              <a:buSzTx/>
              <a:buFont typeface="Arial"/>
              <a:buChar char="•"/>
              <a:tabLst>
                <a:tab pos="228600" algn="l"/>
                <a:tab pos="487680" algn="l"/>
              </a:tabLst>
              <a:defRPr/>
            </a:pPr>
            <a:r>
              <a:rPr lang="en-US" dirty="0" smtClean="0">
                <a:solidFill>
                  <a:srgbClr val="000000"/>
                </a:solidFill>
                <a:ea typeface="Times New Roman"/>
              </a:rPr>
              <a:t>The power of this process and tool is the collaborative conversation. It is not about just filling out the chart. The chart is a tool to capture the conversation and common understandings. </a:t>
            </a:r>
          </a:p>
          <a:p>
            <a:pPr eaLnBrk="1" fontAlgn="auto" hangingPunct="1">
              <a:spcBef>
                <a:spcPts val="0"/>
              </a:spcBef>
              <a:spcAft>
                <a:spcPts val="0"/>
              </a:spcAft>
              <a:tabLst>
                <a:tab pos="228600" algn="l"/>
                <a:tab pos="487680" algn="l"/>
              </a:tabLst>
              <a:defRPr/>
            </a:pPr>
            <a:endParaRPr lang="en-US" dirty="0" smtClean="0">
              <a:solidFill>
                <a:srgbClr val="000000"/>
              </a:solidFill>
              <a:ea typeface="Times New Roman"/>
            </a:endParaRPr>
          </a:p>
          <a:p>
            <a:pPr marL="171450" indent="-171450">
              <a:spcBef>
                <a:spcPts val="0"/>
              </a:spcBef>
              <a:spcAft>
                <a:spcPts val="0"/>
              </a:spcAft>
              <a:buFont typeface="Arial"/>
              <a:buChar char="•"/>
            </a:pPr>
            <a:endParaRPr lang="en-US" dirty="0" smtClean="0">
              <a:solidFill>
                <a:srgbClr val="000000"/>
              </a:solidFill>
            </a:endParaRPr>
          </a:p>
        </p:txBody>
      </p:sp>
    </p:spTree>
    <p:extLst>
      <p:ext uri="{BB962C8B-B14F-4D97-AF65-F5344CB8AC3E}">
        <p14:creationId xmlns:p14="http://schemas.microsoft.com/office/powerpoint/2010/main" val="29998490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otes Placeholder 2"/>
          <p:cNvSpPr>
            <a:spLocks noGrp="1"/>
          </p:cNvSpPr>
          <p:nvPr>
            <p:ph type="body" idx="3"/>
          </p:nvPr>
        </p:nvSpPr>
        <p:spPr>
          <a:xfrm>
            <a:off x="420077" y="294005"/>
            <a:ext cx="6207014" cy="8468996"/>
          </a:xfrm>
        </p:spPr>
        <p:txBody>
          <a:bodyPr/>
          <a:lstStyle/>
          <a:p>
            <a:pPr marL="0" indent="0">
              <a:spcBef>
                <a:spcPts val="0"/>
              </a:spcBef>
              <a:spcAft>
                <a:spcPts val="0"/>
              </a:spcAft>
              <a:buFont typeface="Arial"/>
              <a:buNone/>
            </a:pPr>
            <a:r>
              <a:rPr lang="en-US" sz="800" b="1" dirty="0" smtClean="0">
                <a:solidFill>
                  <a:srgbClr val="000000"/>
                </a:solidFill>
              </a:rPr>
              <a:t>Slide</a:t>
            </a:r>
            <a:r>
              <a:rPr lang="en-US" sz="800" b="1" baseline="0" dirty="0" smtClean="0">
                <a:solidFill>
                  <a:srgbClr val="000000"/>
                </a:solidFill>
              </a:rPr>
              <a:t> 7: Investigating Vertical Alignment</a:t>
            </a:r>
            <a:endParaRPr lang="en-US" sz="800" b="1" dirty="0" smtClean="0">
              <a:solidFill>
                <a:srgbClr val="000000"/>
              </a:solidFill>
            </a:endParaRPr>
          </a:p>
          <a:p>
            <a:pPr marL="0" indent="0">
              <a:spcBef>
                <a:spcPts val="0"/>
              </a:spcBef>
              <a:spcAft>
                <a:spcPts val="0"/>
              </a:spcAft>
              <a:buFont typeface="Arial"/>
              <a:buNone/>
            </a:pPr>
            <a:endParaRPr lang="en-US" sz="1000" b="1" dirty="0" smtClean="0">
              <a:solidFill>
                <a:srgbClr val="000000"/>
              </a:solidFill>
            </a:endParaRPr>
          </a:p>
          <a:p>
            <a:pPr marL="0" indent="0">
              <a:spcBef>
                <a:spcPts val="0"/>
              </a:spcBef>
              <a:spcAft>
                <a:spcPts val="0"/>
              </a:spcAft>
              <a:buFont typeface="Arial"/>
              <a:buNone/>
            </a:pPr>
            <a:r>
              <a:rPr lang="en-US" sz="1000" b="1" dirty="0" smtClean="0">
                <a:solidFill>
                  <a:srgbClr val="000000"/>
                </a:solidFill>
              </a:rPr>
              <a:t>Material: </a:t>
            </a:r>
          </a:p>
          <a:p>
            <a:pPr marL="228600" marR="0" lvl="1" indent="-228600" algn="l" defTabSz="914400" rtl="0" eaLnBrk="1" fontAlgn="auto" latinLnBrk="0" hangingPunct="1">
              <a:lnSpc>
                <a:spcPct val="100000"/>
              </a:lnSpc>
              <a:spcBef>
                <a:spcPts val="0"/>
              </a:spcBef>
              <a:spcAft>
                <a:spcPts val="0"/>
              </a:spcAft>
              <a:buClrTx/>
              <a:buSzTx/>
              <a:buFont typeface="Arial"/>
              <a:buAutoNum type="arabicParenBoth"/>
              <a:tabLst/>
              <a:defRPr/>
            </a:pPr>
            <a:r>
              <a:rPr lang="en-US" sz="1000" b="1" dirty="0" smtClean="0">
                <a:solidFill>
                  <a:srgbClr val="000000"/>
                </a:solidFill>
              </a:rPr>
              <a:t> Poster Chart 1 </a:t>
            </a:r>
            <a:r>
              <a:rPr lang="en-US" sz="1000" b="0" dirty="0" smtClean="0">
                <a:solidFill>
                  <a:srgbClr val="000000"/>
                </a:solidFill>
              </a:rPr>
              <a:t>(title this poster—Place</a:t>
            </a:r>
            <a:r>
              <a:rPr lang="en-US" sz="1000" b="0" baseline="0" dirty="0" smtClean="0">
                <a:solidFill>
                  <a:srgbClr val="000000"/>
                </a:solidFill>
              </a:rPr>
              <a:t> Value Concepts.  Under the title, write the words:</a:t>
            </a:r>
            <a:r>
              <a:rPr lang="en-US" sz="1000" b="1" baseline="0" dirty="0" smtClean="0">
                <a:solidFill>
                  <a:srgbClr val="000000"/>
                </a:solidFill>
              </a:rPr>
              <a:t> </a:t>
            </a:r>
            <a:r>
              <a:rPr lang="en-US" sz="1000" dirty="0" smtClean="0">
                <a:solidFill>
                  <a:srgbClr val="000000"/>
                </a:solidFill>
              </a:rPr>
              <a:t>Base ten system, Base ten structure, Conceptual understanding)</a:t>
            </a:r>
          </a:p>
          <a:p>
            <a:pPr marL="0" marR="0" lvl="1" indent="0" algn="l" defTabSz="914400" rtl="0" eaLnBrk="1" fontAlgn="auto" latinLnBrk="0" hangingPunct="1">
              <a:lnSpc>
                <a:spcPct val="100000"/>
              </a:lnSpc>
              <a:spcBef>
                <a:spcPts val="0"/>
              </a:spcBef>
              <a:spcAft>
                <a:spcPts val="0"/>
              </a:spcAft>
              <a:buClrTx/>
              <a:buSzTx/>
              <a:buFont typeface="Arial"/>
              <a:buNone/>
              <a:tabLst/>
              <a:defRPr/>
            </a:pPr>
            <a:r>
              <a:rPr lang="en-US" sz="1000" b="1" dirty="0" smtClean="0">
                <a:solidFill>
                  <a:srgbClr val="000000"/>
                </a:solidFill>
              </a:rPr>
              <a:t>(2)</a:t>
            </a:r>
            <a:r>
              <a:rPr lang="en-US" sz="1000" b="1" baseline="0" dirty="0" smtClean="0">
                <a:solidFill>
                  <a:srgbClr val="000000"/>
                </a:solidFill>
              </a:rPr>
              <a:t> </a:t>
            </a:r>
            <a:r>
              <a:rPr lang="en-US" sz="1000" b="1" dirty="0" smtClean="0">
                <a:solidFill>
                  <a:srgbClr val="000000"/>
                </a:solidFill>
              </a:rPr>
              <a:t>Poster Chart 2 </a:t>
            </a:r>
            <a:r>
              <a:rPr lang="en-US" sz="1000" b="0" dirty="0" smtClean="0">
                <a:solidFill>
                  <a:srgbClr val="000000"/>
                </a:solidFill>
              </a:rPr>
              <a:t>(title</a:t>
            </a:r>
            <a:r>
              <a:rPr lang="en-US" sz="1000" b="0" baseline="0" dirty="0" smtClean="0">
                <a:solidFill>
                  <a:srgbClr val="000000"/>
                </a:solidFill>
              </a:rPr>
              <a:t> this poster—Place Value Vocabulary.  Under the title, write the words: </a:t>
            </a:r>
            <a:r>
              <a:rPr lang="en-US" sz="1000" dirty="0" smtClean="0">
                <a:solidFill>
                  <a:srgbClr val="000000"/>
                </a:solidFill>
              </a:rPr>
              <a:t>Position, Units, Digits, Quantity, Place, Magnitude</a:t>
            </a:r>
          </a:p>
          <a:p>
            <a:pPr marL="0" indent="0">
              <a:spcBef>
                <a:spcPts val="0"/>
              </a:spcBef>
              <a:spcAft>
                <a:spcPts val="0"/>
              </a:spcAft>
              <a:buFont typeface="Arial"/>
              <a:buNone/>
            </a:pPr>
            <a:endParaRPr lang="en-US" sz="1000" b="1" dirty="0" smtClean="0">
              <a:solidFill>
                <a:srgbClr val="000000"/>
              </a:solidFill>
            </a:endParaRPr>
          </a:p>
          <a:p>
            <a:pPr marL="0" lvl="1" indent="0">
              <a:spcBef>
                <a:spcPts val="0"/>
              </a:spcBef>
              <a:spcAft>
                <a:spcPts val="0"/>
              </a:spcAft>
              <a:buFont typeface="Arial"/>
              <a:buNone/>
            </a:pPr>
            <a:r>
              <a:rPr lang="en-US" sz="1000" b="1" dirty="0" smtClean="0">
                <a:solidFill>
                  <a:srgbClr val="000000"/>
                </a:solidFill>
              </a:rPr>
              <a:t>STEP 1</a:t>
            </a:r>
          </a:p>
          <a:p>
            <a:pPr marL="0" lvl="1" indent="0">
              <a:spcBef>
                <a:spcPts val="0"/>
              </a:spcBef>
              <a:spcAft>
                <a:spcPts val="0"/>
              </a:spcAft>
              <a:buFont typeface="Arial"/>
              <a:buNone/>
            </a:pPr>
            <a:r>
              <a:rPr lang="en-US" sz="1000" b="1" dirty="0" smtClean="0">
                <a:solidFill>
                  <a:srgbClr val="000000"/>
                </a:solidFill>
              </a:rPr>
              <a:t>Facilitator:  </a:t>
            </a:r>
            <a:r>
              <a:rPr lang="en-US" sz="1000" b="0" dirty="0" smtClean="0">
                <a:solidFill>
                  <a:srgbClr val="000000"/>
                </a:solidFill>
              </a:rPr>
              <a:t>(Animate slide to show</a:t>
            </a:r>
            <a:r>
              <a:rPr lang="en-US" sz="1000" b="0" baseline="0" dirty="0" smtClean="0">
                <a:solidFill>
                  <a:srgbClr val="000000"/>
                </a:solidFill>
              </a:rPr>
              <a:t> step 1)</a:t>
            </a:r>
            <a:r>
              <a:rPr lang="en-US" sz="1000" b="0" dirty="0" smtClean="0">
                <a:solidFill>
                  <a:srgbClr val="000000"/>
                </a:solidFill>
              </a:rPr>
              <a:t> “</a:t>
            </a:r>
            <a:r>
              <a:rPr lang="en-US" sz="1000" b="0" dirty="0" smtClean="0">
                <a:solidFill>
                  <a:srgbClr val="000000"/>
                </a:solidFill>
              </a:rPr>
              <a:t>Let’s</a:t>
            </a:r>
            <a:r>
              <a:rPr lang="en-US" sz="1000" b="0" baseline="0" dirty="0" smtClean="0">
                <a:solidFill>
                  <a:srgbClr val="000000"/>
                </a:solidFill>
              </a:rPr>
              <a:t> </a:t>
            </a:r>
            <a:r>
              <a:rPr lang="en-US" sz="1000" b="0" baseline="0" dirty="0" smtClean="0">
                <a:solidFill>
                  <a:srgbClr val="000000"/>
                </a:solidFill>
              </a:rPr>
              <a:t>begin our investigation.  There are 8 steps in this process.  As we look at step number 1 on the slide, it</a:t>
            </a:r>
            <a:r>
              <a:rPr lang="en-US" sz="1000" dirty="0" smtClean="0">
                <a:solidFill>
                  <a:srgbClr val="000000"/>
                </a:solidFill>
              </a:rPr>
              <a:t> says </a:t>
            </a:r>
            <a:r>
              <a:rPr lang="en-US" sz="1000" dirty="0">
                <a:solidFill>
                  <a:srgbClr val="000000"/>
                </a:solidFill>
              </a:rPr>
              <a:t>to select a </a:t>
            </a:r>
            <a:r>
              <a:rPr lang="en-US" sz="1000" i="1" dirty="0" smtClean="0">
                <a:solidFill>
                  <a:srgbClr val="000000"/>
                </a:solidFill>
              </a:rPr>
              <a:t>Big Idea</a:t>
            </a:r>
            <a:r>
              <a:rPr lang="en-US" sz="1000" i="0" dirty="0" smtClean="0">
                <a:solidFill>
                  <a:srgbClr val="000000"/>
                </a:solidFill>
              </a:rPr>
              <a:t>.</a:t>
            </a:r>
            <a:r>
              <a:rPr lang="en-US" sz="1000" i="0" baseline="0" dirty="0" smtClean="0">
                <a:solidFill>
                  <a:srgbClr val="000000"/>
                </a:solidFill>
              </a:rPr>
              <a:t>  B</a:t>
            </a:r>
            <a:r>
              <a:rPr lang="en-US" sz="1000" dirty="0" smtClean="0">
                <a:solidFill>
                  <a:srgbClr val="000000"/>
                </a:solidFill>
              </a:rPr>
              <a:t>ut </a:t>
            </a:r>
            <a:r>
              <a:rPr lang="en-US" sz="1000" dirty="0">
                <a:solidFill>
                  <a:srgbClr val="000000"/>
                </a:solidFill>
              </a:rPr>
              <a:t>for today’s </a:t>
            </a:r>
            <a:r>
              <a:rPr lang="en-US" sz="1000" dirty="0">
                <a:solidFill>
                  <a:srgbClr val="000000"/>
                </a:solidFill>
                <a:ea typeface="Times New Roman"/>
              </a:rPr>
              <a:t>learning experience</a:t>
            </a:r>
            <a:r>
              <a:rPr lang="en-US" sz="1000" dirty="0">
                <a:solidFill>
                  <a:srgbClr val="000000"/>
                </a:solidFill>
              </a:rPr>
              <a:t>, the big </a:t>
            </a:r>
            <a:r>
              <a:rPr lang="en-US" sz="1000" dirty="0" smtClean="0">
                <a:solidFill>
                  <a:srgbClr val="000000"/>
                </a:solidFill>
              </a:rPr>
              <a:t>idea</a:t>
            </a:r>
            <a:r>
              <a:rPr lang="en-US" sz="1000" baseline="0" dirty="0" smtClean="0">
                <a:solidFill>
                  <a:srgbClr val="000000"/>
                </a:solidFill>
              </a:rPr>
              <a:t> </a:t>
            </a:r>
            <a:r>
              <a:rPr lang="en-US" sz="1000" dirty="0" smtClean="0">
                <a:solidFill>
                  <a:srgbClr val="000000"/>
                </a:solidFill>
              </a:rPr>
              <a:t>has </a:t>
            </a:r>
            <a:r>
              <a:rPr lang="en-US" sz="1000" dirty="0">
                <a:solidFill>
                  <a:srgbClr val="000000"/>
                </a:solidFill>
              </a:rPr>
              <a:t>been </a:t>
            </a:r>
            <a:r>
              <a:rPr lang="en-US" sz="1000" dirty="0" smtClean="0">
                <a:solidFill>
                  <a:srgbClr val="000000"/>
                </a:solidFill>
              </a:rPr>
              <a:t>pre-selected </a:t>
            </a:r>
            <a:r>
              <a:rPr lang="en-US" sz="1000" dirty="0">
                <a:solidFill>
                  <a:srgbClr val="000000"/>
                </a:solidFill>
              </a:rPr>
              <a:t>in advance to support concepts and </a:t>
            </a:r>
            <a:r>
              <a:rPr lang="en-US" sz="1000" dirty="0" smtClean="0">
                <a:solidFill>
                  <a:srgbClr val="000000"/>
                </a:solidFill>
              </a:rPr>
              <a:t>ideas within the domain of NBT.  If you at a school decide</a:t>
            </a:r>
            <a:r>
              <a:rPr lang="en-US" sz="1000" baseline="0" dirty="0" smtClean="0">
                <a:solidFill>
                  <a:srgbClr val="000000"/>
                </a:solidFill>
              </a:rPr>
              <a:t> to revisit this process in the future, the first thing you would do is determine the big idea you want to explore at a deeper level.”</a:t>
            </a:r>
            <a:r>
              <a:rPr lang="en-US" sz="1000" dirty="0" smtClean="0">
                <a:solidFill>
                  <a:srgbClr val="000000"/>
                </a:solidFill>
              </a:rPr>
              <a:t/>
            </a:r>
            <a:br>
              <a:rPr lang="en-US" sz="1000" dirty="0" smtClean="0">
                <a:solidFill>
                  <a:srgbClr val="000000"/>
                </a:solidFill>
              </a:rPr>
            </a:br>
            <a:endParaRPr lang="en-US" sz="800" u="sng" dirty="0" smtClean="0">
              <a:solidFill>
                <a:srgbClr val="000000"/>
              </a:solidFill>
            </a:endParaRPr>
          </a:p>
          <a:p>
            <a:pPr marL="0" lvl="0" indent="0">
              <a:spcBef>
                <a:spcPts val="0"/>
              </a:spcBef>
              <a:spcAft>
                <a:spcPts val="0"/>
              </a:spcAft>
              <a:buFont typeface="Arial"/>
              <a:buNone/>
            </a:pPr>
            <a:r>
              <a:rPr lang="en-US" sz="1000" b="1" u="none" dirty="0" smtClean="0">
                <a:solidFill>
                  <a:srgbClr val="000000"/>
                </a:solidFill>
              </a:rPr>
              <a:t>Facilitator:</a:t>
            </a:r>
            <a:endParaRPr lang="en-US" sz="1000" b="1" u="none" dirty="0">
              <a:solidFill>
                <a:srgbClr val="000000"/>
              </a:solidFill>
            </a:endParaRPr>
          </a:p>
          <a:p>
            <a:pPr marL="171450" lvl="0" indent="-171450">
              <a:spcBef>
                <a:spcPts val="0"/>
              </a:spcBef>
              <a:spcAft>
                <a:spcPts val="0"/>
              </a:spcAft>
              <a:buFont typeface="Arial"/>
              <a:buChar char="•"/>
            </a:pPr>
            <a:r>
              <a:rPr lang="en-US" sz="1000" dirty="0" smtClean="0">
                <a:solidFill>
                  <a:srgbClr val="000000"/>
                </a:solidFill>
              </a:rPr>
              <a:t>“In the CA Math Content Standards, </a:t>
            </a:r>
            <a:r>
              <a:rPr lang="en-US" sz="1000" dirty="0">
                <a:solidFill>
                  <a:srgbClr val="000000"/>
                </a:solidFill>
              </a:rPr>
              <a:t>a whole domain is far two large—it has too many standards with multiple concepts and skills—to deeply study and discuss during one session or meeting. So to best make use of our limited time, we will narrow our focus to a big idea contained within this domain of Number and Operations in Base Ten</a:t>
            </a:r>
            <a:r>
              <a:rPr lang="en-US" sz="1000" dirty="0" smtClean="0">
                <a:solidFill>
                  <a:srgbClr val="000000"/>
                </a:solidFill>
              </a:rPr>
              <a:t>.” </a:t>
            </a:r>
            <a:endParaRPr lang="en-US" sz="1000" dirty="0">
              <a:solidFill>
                <a:srgbClr val="000000"/>
              </a:solidFill>
            </a:endParaRPr>
          </a:p>
          <a:p>
            <a:pPr marL="171450" lvl="0" indent="-171450">
              <a:spcBef>
                <a:spcPts val="0"/>
              </a:spcBef>
              <a:spcAft>
                <a:spcPts val="0"/>
              </a:spcAft>
              <a:buFont typeface="Arial"/>
              <a:buChar char="•"/>
            </a:pPr>
            <a:r>
              <a:rPr lang="en-US" sz="1000" dirty="0" smtClean="0">
                <a:solidFill>
                  <a:srgbClr val="000000"/>
                </a:solidFill>
              </a:rPr>
              <a:t>(Animate slide to show </a:t>
            </a:r>
            <a:r>
              <a:rPr lang="en-US" sz="1000" i="1" dirty="0" smtClean="0">
                <a:solidFill>
                  <a:srgbClr val="000000"/>
                </a:solidFill>
              </a:rPr>
              <a:t>The Big</a:t>
            </a:r>
            <a:r>
              <a:rPr lang="en-US" sz="1000" i="1" baseline="0" dirty="0" smtClean="0">
                <a:solidFill>
                  <a:srgbClr val="000000"/>
                </a:solidFill>
              </a:rPr>
              <a:t> Idea</a:t>
            </a:r>
            <a:r>
              <a:rPr lang="en-US" sz="1000" baseline="0" dirty="0" smtClean="0">
                <a:solidFill>
                  <a:srgbClr val="000000"/>
                </a:solidFill>
              </a:rPr>
              <a:t>.</a:t>
            </a:r>
            <a:r>
              <a:rPr lang="en-US" sz="1000" dirty="0" smtClean="0">
                <a:solidFill>
                  <a:srgbClr val="000000"/>
                </a:solidFill>
              </a:rPr>
              <a:t>)</a:t>
            </a:r>
            <a:r>
              <a:rPr lang="en-US" sz="1000" baseline="0" dirty="0" smtClean="0">
                <a:solidFill>
                  <a:srgbClr val="000000"/>
                </a:solidFill>
              </a:rPr>
              <a:t> </a:t>
            </a:r>
            <a:r>
              <a:rPr lang="en-US" sz="1000" dirty="0" smtClean="0">
                <a:solidFill>
                  <a:srgbClr val="000000"/>
                </a:solidFill>
              </a:rPr>
              <a:t> </a:t>
            </a:r>
            <a:r>
              <a:rPr lang="en-US" sz="1000" dirty="0">
                <a:solidFill>
                  <a:srgbClr val="000000"/>
                </a:solidFill>
              </a:rPr>
              <a:t>“The big idea for today’s investigation is: </a:t>
            </a:r>
            <a:r>
              <a:rPr lang="en-US" sz="1000" b="1" dirty="0" smtClean="0">
                <a:solidFill>
                  <a:srgbClr val="000000"/>
                </a:solidFill>
              </a:rPr>
              <a:t>Understand </a:t>
            </a:r>
            <a:r>
              <a:rPr lang="en-US" sz="1000" b="1" dirty="0">
                <a:solidFill>
                  <a:srgbClr val="000000"/>
                </a:solidFill>
              </a:rPr>
              <a:t>the base-ten system and its structure</a:t>
            </a:r>
            <a:r>
              <a:rPr lang="en-US" sz="1000" dirty="0">
                <a:solidFill>
                  <a:srgbClr val="000000"/>
                </a:solidFill>
              </a:rPr>
              <a:t>.” </a:t>
            </a:r>
            <a:r>
              <a:rPr lang="en-US" sz="1000" dirty="0" smtClean="0">
                <a:solidFill>
                  <a:srgbClr val="000000"/>
                </a:solidFill>
              </a:rPr>
              <a:t>There </a:t>
            </a:r>
            <a:r>
              <a:rPr lang="en-US" sz="1000" dirty="0">
                <a:solidFill>
                  <a:srgbClr val="000000"/>
                </a:solidFill>
              </a:rPr>
              <a:t>are many other concepts we could focus on within this domain, such as Building computational fluency, Developing number sense, Developing the concepts of addition and subtraction, Developing concepts of multiplication and division, Expectations for number ranges and algorithms, and so on</a:t>
            </a:r>
            <a:r>
              <a:rPr lang="en-US" sz="1000" dirty="0" smtClean="0">
                <a:solidFill>
                  <a:srgbClr val="000000"/>
                </a:solidFill>
              </a:rPr>
              <a:t>.  In today’s work, we will only focus on the base</a:t>
            </a:r>
            <a:r>
              <a:rPr lang="en-US" sz="1000" baseline="0" dirty="0" smtClean="0">
                <a:solidFill>
                  <a:srgbClr val="000000"/>
                </a:solidFill>
              </a:rPr>
              <a:t>-ten system and its structure.”</a:t>
            </a:r>
            <a:endParaRPr lang="en-US" sz="1000" dirty="0">
              <a:solidFill>
                <a:srgbClr val="000000"/>
              </a:solidFill>
            </a:endParaRPr>
          </a:p>
          <a:p>
            <a:pPr marL="171450" lvl="0" indent="-171450">
              <a:spcBef>
                <a:spcPts val="0"/>
              </a:spcBef>
              <a:spcAft>
                <a:spcPts val="0"/>
              </a:spcAft>
              <a:buFont typeface="Arial"/>
              <a:buChar char="•"/>
            </a:pPr>
            <a:r>
              <a:rPr lang="en-US" sz="1000" dirty="0" smtClean="0">
                <a:solidFill>
                  <a:srgbClr val="000000"/>
                </a:solidFill>
              </a:rPr>
              <a:t>“</a:t>
            </a:r>
            <a:r>
              <a:rPr lang="en-US" sz="1000" dirty="0">
                <a:solidFill>
                  <a:srgbClr val="000000"/>
                </a:solidFill>
              </a:rPr>
              <a:t>How does this big idea compare to just saying </a:t>
            </a:r>
            <a:r>
              <a:rPr lang="en-US" sz="1000" i="1" dirty="0">
                <a:solidFill>
                  <a:srgbClr val="000000"/>
                </a:solidFill>
              </a:rPr>
              <a:t>place value</a:t>
            </a:r>
            <a:r>
              <a:rPr lang="en-US" sz="1000" dirty="0">
                <a:solidFill>
                  <a:srgbClr val="000000"/>
                </a:solidFill>
              </a:rPr>
              <a:t>?” </a:t>
            </a:r>
          </a:p>
          <a:p>
            <a:pPr marL="171450" lvl="0" indent="-171450">
              <a:spcBef>
                <a:spcPts val="0"/>
              </a:spcBef>
              <a:spcAft>
                <a:spcPts val="0"/>
              </a:spcAft>
              <a:buFont typeface="Arial"/>
              <a:buChar char="•"/>
            </a:pPr>
            <a:r>
              <a:rPr lang="en-US" sz="1000" dirty="0">
                <a:solidFill>
                  <a:srgbClr val="000000"/>
                </a:solidFill>
              </a:rPr>
              <a:t>Have participants share ideas at their tables, then have groups share a few responses. Possible responses include:</a:t>
            </a:r>
          </a:p>
          <a:p>
            <a:pPr marL="285750" lvl="1" indent="-114300">
              <a:spcBef>
                <a:spcPts val="0"/>
              </a:spcBef>
              <a:spcAft>
                <a:spcPts val="0"/>
              </a:spcAft>
              <a:buFont typeface="Lucida Grande"/>
              <a:buChar char="-"/>
            </a:pPr>
            <a:r>
              <a:rPr lang="en-US" sz="900" dirty="0">
                <a:solidFill>
                  <a:srgbClr val="000000"/>
                </a:solidFill>
              </a:rPr>
              <a:t>Both ideas are about our number system.</a:t>
            </a:r>
          </a:p>
          <a:p>
            <a:pPr marL="285750" lvl="1" indent="-114300">
              <a:spcBef>
                <a:spcPts val="0"/>
              </a:spcBef>
              <a:spcAft>
                <a:spcPts val="0"/>
              </a:spcAft>
              <a:buFont typeface="Lucida Grande"/>
              <a:buChar char="-"/>
            </a:pPr>
            <a:r>
              <a:rPr lang="en-US" sz="900" i="1" dirty="0">
                <a:solidFill>
                  <a:srgbClr val="000000"/>
                </a:solidFill>
              </a:rPr>
              <a:t>Place value </a:t>
            </a:r>
            <a:r>
              <a:rPr lang="en-US" sz="900" dirty="0">
                <a:solidFill>
                  <a:srgbClr val="000000"/>
                </a:solidFill>
              </a:rPr>
              <a:t>is a very large concept with many components, such as computation, comparison, and fluency.</a:t>
            </a:r>
          </a:p>
          <a:p>
            <a:pPr marL="285750" lvl="1" indent="-114300">
              <a:spcBef>
                <a:spcPts val="0"/>
              </a:spcBef>
              <a:spcAft>
                <a:spcPts val="0"/>
              </a:spcAft>
              <a:buFont typeface="Lucida Grande"/>
              <a:buChar char="-"/>
            </a:pPr>
            <a:r>
              <a:rPr lang="en-US" sz="900" dirty="0">
                <a:solidFill>
                  <a:srgbClr val="000000"/>
                </a:solidFill>
              </a:rPr>
              <a:t>This big idea focuses on thinking about conceptual understanding to make sense of the place value system and its structure.</a:t>
            </a:r>
          </a:p>
          <a:p>
            <a:pPr>
              <a:spcBef>
                <a:spcPts val="0"/>
              </a:spcBef>
              <a:spcAft>
                <a:spcPts val="0"/>
              </a:spcAft>
            </a:pPr>
            <a:endParaRPr lang="en-US" sz="800" u="sng" dirty="0" smtClean="0">
              <a:solidFill>
                <a:srgbClr val="000000"/>
              </a:solidFill>
            </a:endParaRPr>
          </a:p>
          <a:p>
            <a:pPr>
              <a:spcBef>
                <a:spcPts val="0"/>
              </a:spcBef>
              <a:spcAft>
                <a:spcPts val="0"/>
              </a:spcAft>
            </a:pPr>
            <a:r>
              <a:rPr lang="en-US" sz="800" b="1" u="none" dirty="0" smtClean="0">
                <a:solidFill>
                  <a:srgbClr val="000000"/>
                </a:solidFill>
              </a:rPr>
              <a:t>STEP 2</a:t>
            </a:r>
          </a:p>
          <a:p>
            <a:pPr>
              <a:spcBef>
                <a:spcPts val="0"/>
              </a:spcBef>
              <a:spcAft>
                <a:spcPts val="0"/>
              </a:spcAft>
            </a:pPr>
            <a:r>
              <a:rPr lang="en-US" sz="1000" b="1" u="sng" dirty="0" smtClean="0">
                <a:solidFill>
                  <a:srgbClr val="000000"/>
                </a:solidFill>
              </a:rPr>
              <a:t>Facilitator:</a:t>
            </a:r>
          </a:p>
          <a:p>
            <a:pPr marL="171450" lvl="0" indent="-171450">
              <a:spcBef>
                <a:spcPts val="0"/>
              </a:spcBef>
              <a:spcAft>
                <a:spcPts val="0"/>
              </a:spcAft>
              <a:buFont typeface="Arial"/>
              <a:buChar char="•"/>
              <a:defRPr/>
            </a:pPr>
            <a:r>
              <a:rPr lang="en-US" sz="1000" dirty="0" smtClean="0">
                <a:solidFill>
                  <a:srgbClr val="000000"/>
                </a:solidFill>
              </a:rPr>
              <a:t>(Animate</a:t>
            </a:r>
            <a:r>
              <a:rPr lang="en-US" sz="1000" baseline="0" dirty="0" smtClean="0">
                <a:solidFill>
                  <a:srgbClr val="000000"/>
                </a:solidFill>
              </a:rPr>
              <a:t> slide to show Step 2) </a:t>
            </a:r>
            <a:r>
              <a:rPr lang="en-US" sz="1000" dirty="0" smtClean="0">
                <a:solidFill>
                  <a:srgbClr val="000000"/>
                </a:solidFill>
              </a:rPr>
              <a:t>“The next step is to determine what the big idea means. One way to start this process is to think about the wording in the big idea and the vocabulary that is related to this mathematical concept or idea.” </a:t>
            </a:r>
          </a:p>
          <a:p>
            <a:pPr marL="171450" lvl="0" indent="-171450">
              <a:spcBef>
                <a:spcPts val="0"/>
              </a:spcBef>
              <a:spcAft>
                <a:spcPts val="0"/>
              </a:spcAft>
              <a:buFont typeface="Arial"/>
              <a:buChar char="•"/>
              <a:defRPr/>
            </a:pPr>
            <a:r>
              <a:rPr lang="en-US" sz="1000" dirty="0" smtClean="0">
                <a:solidFill>
                  <a:srgbClr val="000000"/>
                </a:solidFill>
              </a:rPr>
              <a:t>Direct participants’ attention to the </a:t>
            </a:r>
            <a:r>
              <a:rPr lang="en-US" sz="1000" dirty="0" smtClean="0"/>
              <a:t>charts you prepared in advance posted on the wall </a:t>
            </a:r>
            <a:r>
              <a:rPr lang="en-US" sz="1000" dirty="0" smtClean="0">
                <a:solidFill>
                  <a:srgbClr val="000000"/>
                </a:solidFill>
              </a:rPr>
              <a:t>(Chart 1 title: </a:t>
            </a:r>
            <a:r>
              <a:rPr lang="en-US" sz="1000" b="1" dirty="0" smtClean="0">
                <a:solidFill>
                  <a:srgbClr val="000000"/>
                </a:solidFill>
              </a:rPr>
              <a:t>Place Value Concepts; </a:t>
            </a:r>
            <a:r>
              <a:rPr lang="en-US" sz="1000" dirty="0" smtClean="0">
                <a:solidFill>
                  <a:srgbClr val="000000"/>
                </a:solidFill>
              </a:rPr>
              <a:t>Chart 2 title: </a:t>
            </a:r>
            <a:r>
              <a:rPr lang="en-US" sz="1000" b="1" dirty="0" smtClean="0">
                <a:solidFill>
                  <a:srgbClr val="000000"/>
                </a:solidFill>
              </a:rPr>
              <a:t>Place Value Vocabulary</a:t>
            </a:r>
            <a:r>
              <a:rPr lang="en-US" sz="1000" dirty="0" smtClean="0">
                <a:solidFill>
                  <a:srgbClr val="000000"/>
                </a:solidFill>
              </a:rPr>
              <a:t>).</a:t>
            </a:r>
          </a:p>
          <a:p>
            <a:pPr marL="285750" lvl="1" indent="-114300">
              <a:spcBef>
                <a:spcPts val="0"/>
              </a:spcBef>
              <a:spcAft>
                <a:spcPts val="0"/>
              </a:spcAft>
              <a:buFont typeface="Lucida Grande"/>
              <a:buChar char="-"/>
              <a:defRPr/>
            </a:pPr>
            <a:r>
              <a:rPr lang="en-US" sz="1000" b="1" dirty="0" smtClean="0">
                <a:solidFill>
                  <a:srgbClr val="000000"/>
                </a:solidFill>
              </a:rPr>
              <a:t>Place Value </a:t>
            </a:r>
            <a:r>
              <a:rPr lang="en-US" sz="1000" b="1" dirty="0">
                <a:solidFill>
                  <a:srgbClr val="000000"/>
                </a:solidFill>
              </a:rPr>
              <a:t>C</a:t>
            </a:r>
            <a:r>
              <a:rPr lang="en-US" sz="1000" b="1" dirty="0" smtClean="0">
                <a:solidFill>
                  <a:srgbClr val="000000"/>
                </a:solidFill>
              </a:rPr>
              <a:t>oncepts</a:t>
            </a:r>
            <a:r>
              <a:rPr lang="en-US" sz="1000" dirty="0" smtClean="0">
                <a:solidFill>
                  <a:srgbClr val="000000"/>
                </a:solidFill>
              </a:rPr>
              <a:t>: Base ten system, Base ten structure, Conceptual understanding</a:t>
            </a:r>
          </a:p>
          <a:p>
            <a:pPr marL="285750" lvl="1" indent="-114300">
              <a:spcBef>
                <a:spcPts val="0"/>
              </a:spcBef>
              <a:spcAft>
                <a:spcPts val="0"/>
              </a:spcAft>
              <a:buFont typeface="Lucida Grande"/>
              <a:buChar char="-"/>
              <a:defRPr/>
            </a:pPr>
            <a:r>
              <a:rPr lang="en-US" sz="1000" b="1" dirty="0" smtClean="0">
                <a:solidFill>
                  <a:srgbClr val="000000"/>
                </a:solidFill>
              </a:rPr>
              <a:t>Place Value Vocabulary</a:t>
            </a:r>
            <a:r>
              <a:rPr lang="en-US" sz="1000" dirty="0" smtClean="0">
                <a:solidFill>
                  <a:srgbClr val="000000"/>
                </a:solidFill>
              </a:rPr>
              <a:t>: Position, Units, Digits, Quantity, Place, Magnitude</a:t>
            </a:r>
          </a:p>
          <a:p>
            <a:pPr marL="171450" lvl="0" indent="-171450">
              <a:spcBef>
                <a:spcPts val="0"/>
              </a:spcBef>
              <a:spcAft>
                <a:spcPts val="0"/>
              </a:spcAft>
              <a:buFont typeface="Arial"/>
              <a:buChar char="•"/>
              <a:defRPr/>
            </a:pPr>
            <a:r>
              <a:rPr lang="en-US" sz="1000" dirty="0" smtClean="0">
                <a:solidFill>
                  <a:srgbClr val="000000"/>
                </a:solidFill>
              </a:rPr>
              <a:t>“You will have five minutes to discuss, with your colleagues, the meaning of the big idea in terms of what students need to know and be able to do to demonstrate understanding and application of  the base ten system and its structure. (Participants’ conversation should include—but not be limited to—the terms on the charts and how concepts around the place value system and structure develop over time and across grade levels.) </a:t>
            </a:r>
          </a:p>
          <a:p>
            <a:pPr marL="171450" indent="-171450">
              <a:spcBef>
                <a:spcPts val="0"/>
              </a:spcBef>
              <a:spcAft>
                <a:spcPts val="0"/>
              </a:spcAft>
              <a:buFont typeface="Arial"/>
              <a:buChar char="•"/>
              <a:defRPr/>
            </a:pPr>
            <a:r>
              <a:rPr lang="en-US" sz="1000" dirty="0" smtClean="0">
                <a:solidFill>
                  <a:srgbClr val="000000"/>
                </a:solidFill>
              </a:rPr>
              <a:t>“Be prepared to share some of your</a:t>
            </a:r>
            <a:r>
              <a:rPr lang="en-US" sz="1000" baseline="0" dirty="0" smtClean="0">
                <a:solidFill>
                  <a:srgbClr val="000000"/>
                </a:solidFill>
              </a:rPr>
              <a:t> </a:t>
            </a:r>
            <a:r>
              <a:rPr lang="en-US" sz="1000" dirty="0" smtClean="0">
                <a:solidFill>
                  <a:srgbClr val="000000"/>
                </a:solidFill>
              </a:rPr>
              <a:t>discussion with the whole group.”</a:t>
            </a:r>
          </a:p>
          <a:p>
            <a:pPr marL="171450" indent="-171450">
              <a:spcBef>
                <a:spcPts val="0"/>
              </a:spcBef>
              <a:spcAft>
                <a:spcPts val="0"/>
              </a:spcAft>
              <a:buFont typeface="Arial"/>
              <a:buChar char="•"/>
              <a:defRPr/>
            </a:pPr>
            <a:r>
              <a:rPr lang="en-US" sz="1000" dirty="0" smtClean="0">
                <a:solidFill>
                  <a:srgbClr val="000000"/>
                </a:solidFill>
              </a:rPr>
              <a:t> Give participants a 1-minute warning to decide which points they will share with the whole group—and who their spokesperson will be.  </a:t>
            </a:r>
          </a:p>
          <a:p>
            <a:pPr marL="171450" indent="-171450">
              <a:spcBef>
                <a:spcPts val="0"/>
              </a:spcBef>
              <a:spcAft>
                <a:spcPts val="0"/>
              </a:spcAft>
              <a:buFont typeface="Arial"/>
              <a:buChar char="•"/>
              <a:defRPr/>
            </a:pPr>
            <a:r>
              <a:rPr lang="en-US" sz="1000" dirty="0" smtClean="0">
                <a:solidFill>
                  <a:srgbClr val="000000"/>
                </a:solidFill>
              </a:rPr>
              <a:t>“I will ask each table group to share one point of their conversation, and I</a:t>
            </a:r>
            <a:r>
              <a:rPr lang="en-US" sz="1000" baseline="0" dirty="0" smtClean="0">
                <a:solidFill>
                  <a:srgbClr val="000000"/>
                </a:solidFill>
              </a:rPr>
              <a:t> </a:t>
            </a:r>
            <a:r>
              <a:rPr lang="en-US" sz="1000" dirty="0" smtClean="0">
                <a:solidFill>
                  <a:srgbClr val="000000"/>
                </a:solidFill>
              </a:rPr>
              <a:t>will record some of your</a:t>
            </a:r>
            <a:r>
              <a:rPr lang="en-US" sz="1000" baseline="0" dirty="0" smtClean="0">
                <a:solidFill>
                  <a:srgbClr val="000000"/>
                </a:solidFill>
              </a:rPr>
              <a:t> discussion</a:t>
            </a:r>
            <a:r>
              <a:rPr lang="en-US" sz="1000" dirty="0" smtClean="0">
                <a:solidFill>
                  <a:srgbClr val="000000"/>
                </a:solidFill>
              </a:rPr>
              <a:t> points on the two charts.” </a:t>
            </a:r>
          </a:p>
          <a:p>
            <a:pPr marL="171450" indent="-171450">
              <a:spcBef>
                <a:spcPts val="0"/>
              </a:spcBef>
              <a:spcAft>
                <a:spcPts val="0"/>
              </a:spcAft>
              <a:buFont typeface="Arial"/>
              <a:buChar char="•"/>
              <a:defRPr/>
            </a:pPr>
            <a:r>
              <a:rPr lang="en-US" sz="1000" dirty="0" smtClean="0">
                <a:solidFill>
                  <a:srgbClr val="000000"/>
                </a:solidFill>
              </a:rPr>
              <a:t>Continue around the room having tables share one point or idea at a time. </a:t>
            </a:r>
          </a:p>
          <a:p>
            <a:pPr marL="171450" indent="-171450">
              <a:spcBef>
                <a:spcPts val="0"/>
              </a:spcBef>
              <a:spcAft>
                <a:spcPts val="0"/>
              </a:spcAft>
              <a:buFont typeface="Arial"/>
              <a:buChar char="•"/>
              <a:defRPr/>
            </a:pPr>
            <a:r>
              <a:rPr lang="en-US" sz="1000" dirty="0" smtClean="0">
                <a:solidFill>
                  <a:srgbClr val="000000"/>
                </a:solidFill>
              </a:rPr>
              <a:t>“Now that we have tapped our prior knowledge, our next step is to take a look at how the CA Math</a:t>
            </a:r>
            <a:r>
              <a:rPr lang="en-US" sz="1000" baseline="0" dirty="0" smtClean="0">
                <a:solidFill>
                  <a:srgbClr val="000000"/>
                </a:solidFill>
              </a:rPr>
              <a:t> Content Standards</a:t>
            </a:r>
            <a:r>
              <a:rPr lang="en-US" sz="1000" dirty="0" smtClean="0">
                <a:solidFill>
                  <a:srgbClr val="000000"/>
                </a:solidFill>
              </a:rPr>
              <a:t> actually approached this big idea.” </a:t>
            </a:r>
            <a:endParaRPr lang="en-US" sz="1000" b="1" i="1" dirty="0" smtClean="0">
              <a:solidFill>
                <a:srgbClr val="000000"/>
              </a:solidFill>
              <a:ea typeface="Times New Roman"/>
            </a:endParaRPr>
          </a:p>
          <a:p>
            <a:pPr marL="0" indent="0">
              <a:spcBef>
                <a:spcPts val="0"/>
              </a:spcBef>
              <a:spcAft>
                <a:spcPts val="0"/>
              </a:spcAft>
              <a:buFont typeface="Arial"/>
              <a:buNone/>
            </a:pPr>
            <a:endParaRPr lang="en-US" sz="800" b="1" i="1" dirty="0" smtClean="0">
              <a:solidFill>
                <a:srgbClr val="000000"/>
              </a:solidFill>
              <a:ea typeface="Times New Roman"/>
            </a:endParaRPr>
          </a:p>
          <a:p>
            <a:pPr marL="0" indent="0">
              <a:spcBef>
                <a:spcPts val="0"/>
              </a:spcBef>
              <a:spcAft>
                <a:spcPts val="0"/>
              </a:spcAft>
              <a:buFont typeface="Arial"/>
              <a:buNone/>
            </a:pPr>
            <a:r>
              <a:rPr lang="en-US" sz="1000" b="1" i="1" dirty="0" smtClean="0">
                <a:solidFill>
                  <a:srgbClr val="000000"/>
                </a:solidFill>
                <a:ea typeface="Times New Roman"/>
              </a:rPr>
              <a:t>Critical Point</a:t>
            </a:r>
          </a:p>
          <a:p>
            <a:pPr marL="171450" indent="-171450" eaLnBrk="1" fontAlgn="auto" hangingPunct="1">
              <a:spcBef>
                <a:spcPts val="0"/>
              </a:spcBef>
              <a:spcAft>
                <a:spcPts val="0"/>
              </a:spcAft>
              <a:buFont typeface="Arial"/>
              <a:buChar char="•"/>
              <a:tabLst>
                <a:tab pos="228600" algn="l"/>
                <a:tab pos="487680" algn="l"/>
              </a:tabLst>
              <a:defRPr/>
            </a:pPr>
            <a:r>
              <a:rPr lang="en-US" sz="1000" dirty="0" smtClean="0">
                <a:solidFill>
                  <a:srgbClr val="000000"/>
                </a:solidFill>
                <a:ea typeface="Times New Roman"/>
              </a:rPr>
              <a:t>Charting the big idea</a:t>
            </a:r>
            <a:r>
              <a:rPr lang="en-US" sz="1000" baseline="0" dirty="0" smtClean="0">
                <a:solidFill>
                  <a:srgbClr val="000000"/>
                </a:solidFill>
                <a:ea typeface="Times New Roman"/>
              </a:rPr>
              <a:t> </a:t>
            </a:r>
            <a:r>
              <a:rPr lang="en-US" sz="1000" dirty="0" smtClean="0">
                <a:solidFill>
                  <a:srgbClr val="000000"/>
                </a:solidFill>
                <a:ea typeface="Times New Roman"/>
              </a:rPr>
              <a:t>is intended to tap into participants’ prior knowledge. It acknowledges what they already know before studying the standards. </a:t>
            </a:r>
          </a:p>
          <a:p>
            <a:pPr eaLnBrk="1" fontAlgn="auto" hangingPunct="1">
              <a:spcBef>
                <a:spcPts val="0"/>
              </a:spcBef>
              <a:spcAft>
                <a:spcPts val="0"/>
              </a:spcAft>
              <a:tabLst>
                <a:tab pos="228600" algn="l"/>
                <a:tab pos="487680" algn="l"/>
              </a:tabLst>
              <a:defRPr/>
            </a:pPr>
            <a:endParaRPr lang="en-US" sz="1000" dirty="0" smtClean="0">
              <a:solidFill>
                <a:srgbClr val="000000"/>
              </a:solidFill>
              <a:ea typeface="Times New Roman"/>
            </a:endParaRPr>
          </a:p>
        </p:txBody>
      </p:sp>
      <p:sp>
        <p:nvSpPr>
          <p:cNvPr id="7" name="Slide Image Placeholder 1"/>
          <p:cNvSpPr>
            <a:spLocks noGrp="1" noRot="1" noChangeAspect="1"/>
          </p:cNvSpPr>
          <p:nvPr>
            <p:ph type="sldImg" idx="2"/>
          </p:nvPr>
        </p:nvSpPr>
        <p:spPr>
          <a:xfrm>
            <a:off x="3808413" y="382588"/>
            <a:ext cx="2703512" cy="2028825"/>
          </a:xfrm>
        </p:spPr>
      </p:sp>
    </p:spTree>
    <p:extLst>
      <p:ext uri="{BB962C8B-B14F-4D97-AF65-F5344CB8AC3E}">
        <p14:creationId xmlns:p14="http://schemas.microsoft.com/office/powerpoint/2010/main" val="29998490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otes Placeholder 2"/>
          <p:cNvSpPr>
            <a:spLocks noGrp="1"/>
          </p:cNvSpPr>
          <p:nvPr>
            <p:ph type="body" idx="3"/>
          </p:nvPr>
        </p:nvSpPr>
        <p:spPr>
          <a:xfrm>
            <a:off x="316109" y="342901"/>
            <a:ext cx="6225782" cy="8382616"/>
          </a:xfrm>
        </p:spPr>
        <p:txBody>
          <a:bodyPr/>
          <a:lstStyle/>
          <a:p>
            <a:pPr eaLnBrk="1" fontAlgn="auto" hangingPunct="1">
              <a:spcBef>
                <a:spcPts val="0"/>
              </a:spcBef>
              <a:spcAft>
                <a:spcPts val="0"/>
              </a:spcAft>
              <a:defRPr/>
            </a:pPr>
            <a:r>
              <a:rPr lang="en-US" sz="1000" b="1" i="0" dirty="0" smtClean="0">
                <a:solidFill>
                  <a:srgbClr val="000000"/>
                </a:solidFill>
                <a:ea typeface="Times New Roman"/>
              </a:rPr>
              <a:t>Slide 8: Investigating Vertical Alignment </a:t>
            </a:r>
          </a:p>
          <a:p>
            <a:pPr eaLnBrk="1" fontAlgn="auto" hangingPunct="1">
              <a:spcBef>
                <a:spcPts val="0"/>
              </a:spcBef>
              <a:spcAft>
                <a:spcPts val="0"/>
              </a:spcAft>
              <a:defRPr/>
            </a:pPr>
            <a:r>
              <a:rPr lang="en-US" sz="1000" b="1" i="1" dirty="0" smtClean="0">
                <a:solidFill>
                  <a:srgbClr val="000000"/>
                </a:solidFill>
                <a:ea typeface="Times New Roman"/>
              </a:rPr>
              <a:t/>
            </a:r>
            <a:br>
              <a:rPr lang="en-US" sz="1000" b="1" i="1" dirty="0" smtClean="0">
                <a:solidFill>
                  <a:srgbClr val="000000"/>
                </a:solidFill>
                <a:ea typeface="Times New Roman"/>
              </a:rPr>
            </a:br>
            <a:r>
              <a:rPr lang="en-US" sz="1000" b="1" i="0" dirty="0" smtClean="0">
                <a:solidFill>
                  <a:srgbClr val="000000"/>
                </a:solidFill>
                <a:ea typeface="Times New Roman"/>
              </a:rPr>
              <a:t>Material:</a:t>
            </a:r>
          </a:p>
          <a:p>
            <a:pPr marL="228600" indent="-228600" eaLnBrk="1" fontAlgn="auto" hangingPunct="1">
              <a:spcBef>
                <a:spcPts val="0"/>
              </a:spcBef>
              <a:spcAft>
                <a:spcPts val="0"/>
              </a:spcAft>
              <a:buAutoNum type="arabicParenBoth"/>
              <a:defRPr/>
            </a:pPr>
            <a:r>
              <a:rPr lang="en-US" sz="1000" b="1" i="0" u="none" kern="1600" baseline="0" dirty="0" smtClean="0">
                <a:solidFill>
                  <a:srgbClr val="000000"/>
                </a:solidFill>
                <a:ea typeface="Times New Roman"/>
              </a:rPr>
              <a:t>Chart Paper (one for each group)</a:t>
            </a:r>
          </a:p>
          <a:p>
            <a:pPr marL="228600" indent="-228600" eaLnBrk="1" fontAlgn="auto" hangingPunct="1">
              <a:spcBef>
                <a:spcPts val="0"/>
              </a:spcBef>
              <a:spcAft>
                <a:spcPts val="0"/>
              </a:spcAft>
              <a:buAutoNum type="arabicParenBoth"/>
              <a:defRPr/>
            </a:pPr>
            <a:r>
              <a:rPr lang="en-US" sz="1000" b="1" i="0" u="none" kern="1600" baseline="0" dirty="0" smtClean="0">
                <a:solidFill>
                  <a:srgbClr val="000000"/>
                </a:solidFill>
                <a:ea typeface="Times New Roman"/>
              </a:rPr>
              <a:t>Tape or Glue Sticks</a:t>
            </a:r>
          </a:p>
          <a:p>
            <a:pPr marL="0" indent="0" eaLnBrk="1" fontAlgn="auto" hangingPunct="1">
              <a:spcBef>
                <a:spcPts val="0"/>
              </a:spcBef>
              <a:spcAft>
                <a:spcPts val="0"/>
              </a:spcAft>
              <a:buNone/>
              <a:defRPr/>
            </a:pPr>
            <a:endParaRPr lang="en-US" sz="1000" b="1" i="1" u="none" kern="1600" baseline="0" dirty="0" smtClean="0">
              <a:solidFill>
                <a:srgbClr val="000000"/>
              </a:solidFill>
              <a:ea typeface="Times New Roman"/>
            </a:endParaRPr>
          </a:p>
          <a:p>
            <a:pPr marL="0" indent="0" eaLnBrk="1" fontAlgn="auto" hangingPunct="1">
              <a:spcBef>
                <a:spcPts val="0"/>
              </a:spcBef>
              <a:spcAft>
                <a:spcPts val="0"/>
              </a:spcAft>
              <a:buNone/>
              <a:defRPr/>
            </a:pPr>
            <a:r>
              <a:rPr lang="en-US" sz="1000" b="1" u="none" kern="1600" dirty="0" smtClean="0">
                <a:solidFill>
                  <a:srgbClr val="000000"/>
                </a:solidFill>
                <a:ea typeface="Times New Roman"/>
              </a:rPr>
              <a:t/>
            </a:r>
            <a:br>
              <a:rPr lang="en-US" sz="1000" b="1" u="none" kern="1600" dirty="0" smtClean="0">
                <a:solidFill>
                  <a:srgbClr val="000000"/>
                </a:solidFill>
                <a:ea typeface="Times New Roman"/>
              </a:rPr>
            </a:br>
            <a:r>
              <a:rPr lang="en-US" sz="1000" b="1" u="none" kern="1600" dirty="0" smtClean="0">
                <a:solidFill>
                  <a:srgbClr val="000000"/>
                </a:solidFill>
                <a:ea typeface="Times New Roman"/>
              </a:rPr>
              <a:t>Step 3</a:t>
            </a:r>
            <a:br>
              <a:rPr lang="en-US" sz="1000" b="1" u="none" kern="1600" dirty="0" smtClean="0">
                <a:solidFill>
                  <a:srgbClr val="000000"/>
                </a:solidFill>
                <a:ea typeface="Times New Roman"/>
              </a:rPr>
            </a:br>
            <a:r>
              <a:rPr lang="en-US" sz="1000" b="1" u="none" kern="1600" dirty="0" smtClean="0">
                <a:solidFill>
                  <a:srgbClr val="000000"/>
                </a:solidFill>
                <a:ea typeface="Times New Roman"/>
              </a:rPr>
              <a:t>Facilitator: </a:t>
            </a:r>
            <a:r>
              <a:rPr lang="en-US" sz="1000" b="0" u="none" kern="1600" dirty="0" smtClean="0">
                <a:solidFill>
                  <a:srgbClr val="000000"/>
                </a:solidFill>
                <a:ea typeface="Times New Roman"/>
              </a:rPr>
              <a:t>(animate</a:t>
            </a:r>
            <a:r>
              <a:rPr lang="en-US" sz="1000" b="0" u="none" kern="1600" baseline="0" dirty="0" smtClean="0">
                <a:solidFill>
                  <a:srgbClr val="000000"/>
                </a:solidFill>
                <a:ea typeface="Times New Roman"/>
              </a:rPr>
              <a:t> slide to show step 3)</a:t>
            </a:r>
            <a:endParaRPr lang="en-US" sz="1000" b="0" u="none" kern="1600" dirty="0" smtClean="0">
              <a:solidFill>
                <a:srgbClr val="000000"/>
              </a:solidFill>
              <a:ea typeface="Times New Roman"/>
            </a:endParaRPr>
          </a:p>
          <a:p>
            <a:pPr marL="171450" indent="-171450">
              <a:spcBef>
                <a:spcPts val="600"/>
              </a:spcBef>
              <a:spcAft>
                <a:spcPts val="0"/>
              </a:spcAft>
              <a:buFont typeface="Arial"/>
              <a:buChar char="•"/>
            </a:pPr>
            <a:r>
              <a:rPr lang="en-US" sz="1000" dirty="0" smtClean="0">
                <a:solidFill>
                  <a:srgbClr val="000000"/>
                </a:solidFill>
              </a:rPr>
              <a:t>“You will</a:t>
            </a:r>
            <a:r>
              <a:rPr lang="en-US" sz="1000" baseline="0" dirty="0" smtClean="0">
                <a:solidFill>
                  <a:srgbClr val="000000"/>
                </a:solidFill>
              </a:rPr>
              <a:t> notice </a:t>
            </a:r>
            <a:r>
              <a:rPr lang="en-US" sz="1000" dirty="0" smtClean="0">
                <a:solidFill>
                  <a:srgbClr val="000000"/>
                </a:solidFill>
                <a:ea typeface="Times New Roman"/>
              </a:rPr>
              <a:t>that</a:t>
            </a:r>
            <a:r>
              <a:rPr lang="en-US" sz="1000" baseline="0" dirty="0" smtClean="0">
                <a:solidFill>
                  <a:srgbClr val="000000"/>
                </a:solidFill>
                <a:ea typeface="Times New Roman"/>
              </a:rPr>
              <a:t> </a:t>
            </a:r>
            <a:r>
              <a:rPr lang="en-US" sz="1000" dirty="0" smtClean="0">
                <a:solidFill>
                  <a:srgbClr val="000000"/>
                </a:solidFill>
                <a:ea typeface="Times New Roman"/>
              </a:rPr>
              <a:t>our Vertical Alignment Chart has</a:t>
            </a:r>
            <a:r>
              <a:rPr lang="en-US" sz="1000" baseline="0" dirty="0" smtClean="0">
                <a:solidFill>
                  <a:srgbClr val="000000"/>
                </a:solidFill>
                <a:ea typeface="Times New Roman"/>
              </a:rPr>
              <a:t> been</a:t>
            </a:r>
            <a:r>
              <a:rPr lang="en-US" sz="1000" dirty="0" smtClean="0">
                <a:solidFill>
                  <a:srgbClr val="000000"/>
                </a:solidFill>
                <a:ea typeface="Times New Roman"/>
              </a:rPr>
              <a:t> prepopulated with</a:t>
            </a:r>
            <a:r>
              <a:rPr lang="en-US" sz="1000" baseline="0" dirty="0" smtClean="0">
                <a:solidFill>
                  <a:srgbClr val="000000"/>
                </a:solidFill>
                <a:ea typeface="Times New Roman"/>
              </a:rPr>
              <a:t> </a:t>
            </a:r>
            <a:r>
              <a:rPr lang="en-US" sz="1000" dirty="0" smtClean="0">
                <a:solidFill>
                  <a:srgbClr val="000000"/>
                </a:solidFill>
                <a:ea typeface="Times New Roman"/>
              </a:rPr>
              <a:t>the Pre-K standards, which are not in the K–5 CA</a:t>
            </a:r>
            <a:r>
              <a:rPr lang="en-US" sz="1000" baseline="0" dirty="0" smtClean="0">
                <a:solidFill>
                  <a:srgbClr val="000000"/>
                </a:solidFill>
                <a:ea typeface="Times New Roman"/>
              </a:rPr>
              <a:t> Math Content Standards.”</a:t>
            </a:r>
            <a:endParaRPr lang="en-US" sz="1000" dirty="0" smtClean="0">
              <a:solidFill>
                <a:srgbClr val="000000"/>
              </a:solidFill>
              <a:ea typeface="Times New Roman"/>
            </a:endParaRPr>
          </a:p>
          <a:p>
            <a:pPr marL="171450" indent="-171450">
              <a:spcBef>
                <a:spcPts val="600"/>
              </a:spcBef>
              <a:spcAft>
                <a:spcPts val="0"/>
              </a:spcAft>
              <a:buFont typeface="Arial"/>
              <a:buChar char="•"/>
            </a:pPr>
            <a:r>
              <a:rPr lang="en-US" sz="1000" dirty="0" smtClean="0">
                <a:solidFill>
                  <a:srgbClr val="000000"/>
                </a:solidFill>
                <a:ea typeface="Times New Roman"/>
              </a:rPr>
              <a:t>“It’s important to note that the Pre-K standards do not contain all the same components found in the K–5 CA</a:t>
            </a:r>
            <a:r>
              <a:rPr lang="en-US" sz="1000" baseline="0" dirty="0" smtClean="0">
                <a:solidFill>
                  <a:srgbClr val="000000"/>
                </a:solidFill>
                <a:ea typeface="Times New Roman"/>
              </a:rPr>
              <a:t> Math Content Standards</a:t>
            </a:r>
            <a:r>
              <a:rPr lang="en-US" sz="1000" dirty="0" smtClean="0">
                <a:solidFill>
                  <a:srgbClr val="000000"/>
                </a:solidFill>
                <a:ea typeface="Times New Roman"/>
              </a:rPr>
              <a:t>. </a:t>
            </a:r>
            <a:r>
              <a:rPr lang="en-US" sz="1000" baseline="0" dirty="0" smtClean="0">
                <a:solidFill>
                  <a:srgbClr val="000000"/>
                </a:solidFill>
                <a:ea typeface="Times New Roman"/>
              </a:rPr>
              <a:t> </a:t>
            </a:r>
            <a:r>
              <a:rPr lang="en-US" sz="1000" dirty="0" smtClean="0">
                <a:solidFill>
                  <a:srgbClr val="000000"/>
                </a:solidFill>
                <a:ea typeface="Times New Roman"/>
              </a:rPr>
              <a:t>Therefore, we need to study only the Pre-K </a:t>
            </a:r>
            <a:r>
              <a:rPr lang="en-US" sz="1000" i="1" dirty="0" smtClean="0">
                <a:solidFill>
                  <a:srgbClr val="000000"/>
                </a:solidFill>
                <a:ea typeface="Times New Roman"/>
              </a:rPr>
              <a:t>standards</a:t>
            </a:r>
            <a:r>
              <a:rPr lang="en-US" sz="1000" dirty="0" smtClean="0">
                <a:solidFill>
                  <a:srgbClr val="000000"/>
                </a:solidFill>
                <a:ea typeface="Times New Roman"/>
              </a:rPr>
              <a:t> statements.”</a:t>
            </a:r>
          </a:p>
          <a:p>
            <a:pPr marL="171450" indent="-171450">
              <a:spcBef>
                <a:spcPts val="600"/>
              </a:spcBef>
              <a:spcAft>
                <a:spcPts val="0"/>
              </a:spcAft>
              <a:buFont typeface="Arial"/>
              <a:buChar char="•"/>
            </a:pPr>
            <a:r>
              <a:rPr lang="en-US" sz="1000" dirty="0" smtClean="0">
                <a:solidFill>
                  <a:srgbClr val="000000"/>
                </a:solidFill>
                <a:ea typeface="Times New Roman"/>
              </a:rPr>
              <a:t>Ask participants to read the standards, then ask the Pre-K teachers to share how they address these 2 standards in their classrooms. </a:t>
            </a:r>
            <a:r>
              <a:rPr lang="en-US" sz="1000" dirty="0" smtClean="0">
                <a:solidFill>
                  <a:srgbClr val="000000"/>
                </a:solidFill>
              </a:rPr>
              <a:t>Record </a:t>
            </a:r>
            <a:r>
              <a:rPr lang="en-US" sz="1000" dirty="0">
                <a:solidFill>
                  <a:srgbClr val="000000"/>
                </a:solidFill>
              </a:rPr>
              <a:t>some </a:t>
            </a:r>
            <a:r>
              <a:rPr lang="en-US" sz="1000" dirty="0" smtClean="0">
                <a:solidFill>
                  <a:srgbClr val="000000"/>
                </a:solidFill>
              </a:rPr>
              <a:t>responses </a:t>
            </a:r>
            <a:r>
              <a:rPr lang="en-US" sz="1000" dirty="0">
                <a:solidFill>
                  <a:srgbClr val="000000"/>
                </a:solidFill>
              </a:rPr>
              <a:t>on a </a:t>
            </a:r>
            <a:r>
              <a:rPr lang="en-US" sz="1000" dirty="0" smtClean="0">
                <a:solidFill>
                  <a:srgbClr val="000000"/>
                </a:solidFill>
              </a:rPr>
              <a:t>half-sheet</a:t>
            </a:r>
            <a:r>
              <a:rPr lang="en-US" sz="1000" baseline="0" dirty="0" smtClean="0">
                <a:solidFill>
                  <a:srgbClr val="000000"/>
                </a:solidFill>
              </a:rPr>
              <a:t> of cardstock</a:t>
            </a:r>
            <a:r>
              <a:rPr lang="en-US" sz="1000" dirty="0" smtClean="0">
                <a:solidFill>
                  <a:srgbClr val="000000"/>
                </a:solidFill>
              </a:rPr>
              <a:t> </a:t>
            </a:r>
            <a:r>
              <a:rPr lang="en-US" sz="1000" dirty="0">
                <a:solidFill>
                  <a:srgbClr val="000000"/>
                </a:solidFill>
              </a:rPr>
              <a:t>and </a:t>
            </a:r>
            <a:r>
              <a:rPr lang="en-US" sz="1000" dirty="0" smtClean="0">
                <a:solidFill>
                  <a:srgbClr val="000000"/>
                </a:solidFill>
              </a:rPr>
              <a:t>model how to attach </a:t>
            </a:r>
            <a:r>
              <a:rPr lang="en-US" sz="1000" dirty="0">
                <a:solidFill>
                  <a:srgbClr val="000000"/>
                </a:solidFill>
              </a:rPr>
              <a:t>it </a:t>
            </a:r>
            <a:r>
              <a:rPr lang="en-US" sz="1000" dirty="0" smtClean="0">
                <a:solidFill>
                  <a:srgbClr val="000000"/>
                </a:solidFill>
              </a:rPr>
              <a:t>to </a:t>
            </a:r>
            <a:r>
              <a:rPr lang="en-US" sz="1000" dirty="0">
                <a:solidFill>
                  <a:srgbClr val="000000"/>
                </a:solidFill>
              </a:rPr>
              <a:t>the </a:t>
            </a:r>
            <a:r>
              <a:rPr lang="en-US" sz="1000" dirty="0" smtClean="0">
                <a:solidFill>
                  <a:srgbClr val="000000"/>
                </a:solidFill>
              </a:rPr>
              <a:t>chart on the lower left corner.</a:t>
            </a:r>
          </a:p>
          <a:p>
            <a:pPr marL="171450" indent="-171450">
              <a:spcBef>
                <a:spcPts val="600"/>
              </a:spcBef>
              <a:spcAft>
                <a:spcPts val="0"/>
              </a:spcAft>
              <a:buFont typeface="Arial"/>
              <a:buChar char="•"/>
            </a:pPr>
            <a:r>
              <a:rPr lang="en-US" sz="1000" dirty="0" smtClean="0">
                <a:solidFill>
                  <a:srgbClr val="000000"/>
                </a:solidFill>
                <a:ea typeface="Times New Roman"/>
              </a:rPr>
              <a:t>“In </a:t>
            </a:r>
            <a:r>
              <a:rPr lang="en-US" sz="1000" dirty="0">
                <a:solidFill>
                  <a:srgbClr val="000000"/>
                </a:solidFill>
                <a:ea typeface="Times New Roman"/>
              </a:rPr>
              <a:t>Pre-K, </a:t>
            </a:r>
            <a:r>
              <a:rPr lang="en-US" sz="1000" dirty="0" smtClean="0">
                <a:solidFill>
                  <a:srgbClr val="000000"/>
                </a:solidFill>
                <a:ea typeface="Times New Roman"/>
              </a:rPr>
              <a:t>the knowledge and skills students gain through counting supports their understanding </a:t>
            </a:r>
            <a:r>
              <a:rPr lang="en-US" sz="1000" dirty="0">
                <a:solidFill>
                  <a:srgbClr val="000000"/>
                </a:solidFill>
                <a:ea typeface="Times New Roman"/>
              </a:rPr>
              <a:t>of the big idea of </a:t>
            </a:r>
            <a:r>
              <a:rPr lang="en-US" sz="1000" i="1" dirty="0">
                <a:solidFill>
                  <a:srgbClr val="000000"/>
                </a:solidFill>
                <a:ea typeface="Times New Roman"/>
              </a:rPr>
              <a:t>building conceptual understanding of the base ten system and its structure</a:t>
            </a:r>
            <a:r>
              <a:rPr lang="en-US" sz="1000" dirty="0" smtClean="0">
                <a:solidFill>
                  <a:srgbClr val="000000"/>
                </a:solidFill>
                <a:ea typeface="Times New Roman"/>
              </a:rPr>
              <a:t>.” </a:t>
            </a:r>
          </a:p>
          <a:p>
            <a:pPr marL="171450" indent="-171450">
              <a:spcBef>
                <a:spcPts val="600"/>
              </a:spcBef>
              <a:spcAft>
                <a:spcPts val="0"/>
              </a:spcAft>
              <a:buFont typeface="Arial"/>
              <a:buChar char="•"/>
            </a:pPr>
            <a:r>
              <a:rPr lang="en-US" sz="1000" dirty="0" smtClean="0">
                <a:solidFill>
                  <a:srgbClr val="000000"/>
                </a:solidFill>
              </a:rPr>
              <a:t>“We will continue our study of the CA</a:t>
            </a:r>
            <a:r>
              <a:rPr lang="en-US" sz="1000" baseline="0" dirty="0" smtClean="0">
                <a:solidFill>
                  <a:srgbClr val="000000"/>
                </a:solidFill>
              </a:rPr>
              <a:t> Math Content Standards</a:t>
            </a:r>
            <a:r>
              <a:rPr lang="en-US" sz="1000" dirty="0" smtClean="0">
                <a:solidFill>
                  <a:srgbClr val="000000"/>
                </a:solidFill>
              </a:rPr>
              <a:t> with </a:t>
            </a:r>
            <a:r>
              <a:rPr lang="en-US" sz="1000" dirty="0">
                <a:solidFill>
                  <a:srgbClr val="000000"/>
                </a:solidFill>
              </a:rPr>
              <a:t>grade </a:t>
            </a:r>
            <a:r>
              <a:rPr lang="en-US" sz="1000" dirty="0" smtClean="0">
                <a:solidFill>
                  <a:srgbClr val="000000"/>
                </a:solidFill>
              </a:rPr>
              <a:t>K.</a:t>
            </a:r>
            <a:r>
              <a:rPr lang="en-US" sz="1000" baseline="0" dirty="0" smtClean="0">
                <a:solidFill>
                  <a:srgbClr val="000000"/>
                </a:solidFill>
              </a:rPr>
              <a:t>  (</a:t>
            </a:r>
            <a:r>
              <a:rPr lang="en-US" sz="1000" dirty="0" smtClean="0">
                <a:solidFill>
                  <a:srgbClr val="000000"/>
                </a:solidFill>
              </a:rPr>
              <a:t>Acknowledge </a:t>
            </a:r>
            <a:r>
              <a:rPr lang="en-US" sz="1000" dirty="0">
                <a:solidFill>
                  <a:srgbClr val="000000"/>
                </a:solidFill>
              </a:rPr>
              <a:t>that there are many standards within the NBT domain and in other domains that do support this concept </a:t>
            </a:r>
            <a:r>
              <a:rPr lang="en-US" sz="1000" dirty="0" smtClean="0">
                <a:solidFill>
                  <a:srgbClr val="000000"/>
                </a:solidFill>
              </a:rPr>
              <a:t>yet that </a:t>
            </a:r>
            <a:r>
              <a:rPr lang="en-US" sz="1000" dirty="0">
                <a:solidFill>
                  <a:srgbClr val="000000"/>
                </a:solidFill>
              </a:rPr>
              <a:t>are not listed in our chart to study</a:t>
            </a:r>
            <a:r>
              <a:rPr lang="en-US" sz="1000" dirty="0" smtClean="0">
                <a:solidFill>
                  <a:srgbClr val="000000"/>
                </a:solidFill>
              </a:rPr>
              <a:t>.) </a:t>
            </a:r>
          </a:p>
          <a:p>
            <a:pPr marL="171450" indent="-171450">
              <a:spcBef>
                <a:spcPts val="600"/>
              </a:spcBef>
              <a:spcAft>
                <a:spcPts val="0"/>
              </a:spcAft>
              <a:buFont typeface="Arial"/>
              <a:buChar char="•"/>
            </a:pPr>
            <a:r>
              <a:rPr lang="en-US" sz="1000" dirty="0" smtClean="0">
                <a:solidFill>
                  <a:srgbClr val="000000"/>
                </a:solidFill>
              </a:rPr>
              <a:t>Have</a:t>
            </a:r>
            <a:r>
              <a:rPr lang="en-US" sz="1000" baseline="0" dirty="0" smtClean="0">
                <a:solidFill>
                  <a:srgbClr val="000000"/>
                </a:solidFill>
              </a:rPr>
              <a:t> </a:t>
            </a:r>
            <a:r>
              <a:rPr lang="en-US" sz="1000" dirty="0" smtClean="0">
                <a:solidFill>
                  <a:srgbClr val="000000"/>
                </a:solidFill>
              </a:rPr>
              <a:t>participants do the following:</a:t>
            </a:r>
          </a:p>
          <a:p>
            <a:pPr marL="347663" lvl="1" indent="-177800">
              <a:spcBef>
                <a:spcPts val="600"/>
              </a:spcBef>
              <a:spcAft>
                <a:spcPts val="0"/>
              </a:spcAft>
              <a:buFont typeface="Lucida Grande"/>
              <a:buChar char="-"/>
            </a:pPr>
            <a:r>
              <a:rPr lang="en-US" sz="1000" dirty="0" smtClean="0">
                <a:solidFill>
                  <a:srgbClr val="000000"/>
                </a:solidFill>
              </a:rPr>
              <a:t>First, individually read and study </a:t>
            </a:r>
            <a:r>
              <a:rPr lang="en-US" sz="1000" dirty="0">
                <a:solidFill>
                  <a:srgbClr val="000000"/>
                </a:solidFill>
              </a:rPr>
              <a:t>the content standards listed in the chart for grade K. </a:t>
            </a:r>
            <a:r>
              <a:rPr lang="en-US" sz="1000" dirty="0" smtClean="0">
                <a:solidFill>
                  <a:srgbClr val="000000"/>
                </a:solidFill>
              </a:rPr>
              <a:t>Then examine </a:t>
            </a:r>
            <a:r>
              <a:rPr lang="en-US" sz="1000" dirty="0">
                <a:solidFill>
                  <a:srgbClr val="000000"/>
                </a:solidFill>
              </a:rPr>
              <a:t>the cluster </a:t>
            </a:r>
            <a:r>
              <a:rPr lang="en-US" sz="1000" dirty="0" smtClean="0">
                <a:solidFill>
                  <a:srgbClr val="000000"/>
                </a:solidFill>
              </a:rPr>
              <a:t>headings. </a:t>
            </a:r>
            <a:r>
              <a:rPr lang="en-US" sz="1000" b="1" dirty="0" smtClean="0">
                <a:solidFill>
                  <a:srgbClr val="000000"/>
                </a:solidFill>
              </a:rPr>
              <a:t>What </a:t>
            </a:r>
            <a:r>
              <a:rPr lang="en-US" sz="1000" b="1" dirty="0">
                <a:solidFill>
                  <a:srgbClr val="000000"/>
                </a:solidFill>
              </a:rPr>
              <a:t>additional information </a:t>
            </a:r>
            <a:r>
              <a:rPr lang="en-US" sz="1000" b="1" dirty="0" smtClean="0">
                <a:solidFill>
                  <a:srgbClr val="000000"/>
                </a:solidFill>
              </a:rPr>
              <a:t>do </a:t>
            </a:r>
            <a:r>
              <a:rPr lang="en-US" sz="1000" b="1" dirty="0">
                <a:solidFill>
                  <a:srgbClr val="000000"/>
                </a:solidFill>
              </a:rPr>
              <a:t>you find</a:t>
            </a:r>
            <a:r>
              <a:rPr lang="en-US" sz="1000" b="1" dirty="0" smtClean="0">
                <a:solidFill>
                  <a:srgbClr val="000000"/>
                </a:solidFill>
              </a:rPr>
              <a:t>?</a:t>
            </a:r>
            <a:endParaRPr lang="en-US" sz="1000" b="1" dirty="0">
              <a:solidFill>
                <a:srgbClr val="000000"/>
              </a:solidFill>
            </a:endParaRPr>
          </a:p>
          <a:p>
            <a:pPr marL="347663" lvl="1" indent="-177800">
              <a:spcBef>
                <a:spcPts val="600"/>
              </a:spcBef>
              <a:spcAft>
                <a:spcPts val="0"/>
              </a:spcAft>
              <a:buFont typeface="Lucida Grande"/>
              <a:buChar char="-"/>
            </a:pPr>
            <a:r>
              <a:rPr lang="en-US" sz="1000" dirty="0" smtClean="0">
                <a:solidFill>
                  <a:srgbClr val="000000"/>
                </a:solidFill>
              </a:rPr>
              <a:t>Look for footnotes—if </a:t>
            </a:r>
            <a:r>
              <a:rPr lang="en-US" sz="1000" dirty="0">
                <a:solidFill>
                  <a:srgbClr val="000000"/>
                </a:solidFill>
              </a:rPr>
              <a:t>there are footnotes, </a:t>
            </a:r>
            <a:r>
              <a:rPr lang="en-US" sz="1000" b="1" dirty="0">
                <a:solidFill>
                  <a:srgbClr val="000000"/>
                </a:solidFill>
              </a:rPr>
              <a:t>what additional information </a:t>
            </a:r>
            <a:r>
              <a:rPr lang="en-US" sz="1000" b="1" dirty="0" smtClean="0">
                <a:solidFill>
                  <a:srgbClr val="000000"/>
                </a:solidFill>
              </a:rPr>
              <a:t>do you find</a:t>
            </a:r>
            <a:r>
              <a:rPr lang="en-US" sz="1000" dirty="0" smtClean="0">
                <a:solidFill>
                  <a:srgbClr val="000000"/>
                </a:solidFill>
              </a:rPr>
              <a:t>?</a:t>
            </a:r>
            <a:endParaRPr lang="en-US" sz="1000" dirty="0">
              <a:solidFill>
                <a:srgbClr val="000000"/>
              </a:solidFill>
            </a:endParaRPr>
          </a:p>
          <a:p>
            <a:pPr marL="347663" lvl="1" indent="-177800">
              <a:spcBef>
                <a:spcPts val="600"/>
              </a:spcBef>
              <a:spcAft>
                <a:spcPts val="0"/>
              </a:spcAft>
              <a:buFont typeface="Lucida Grande"/>
              <a:buChar char="-"/>
            </a:pPr>
            <a:r>
              <a:rPr lang="en-US" sz="1000" dirty="0" smtClean="0">
                <a:solidFill>
                  <a:srgbClr val="000000"/>
                </a:solidFill>
              </a:rPr>
              <a:t>Look at </a:t>
            </a:r>
            <a:r>
              <a:rPr lang="en-US" sz="1000" dirty="0">
                <a:solidFill>
                  <a:srgbClr val="000000"/>
                </a:solidFill>
              </a:rPr>
              <a:t>the k</a:t>
            </a:r>
            <a:r>
              <a:rPr lang="en-US" sz="1000" dirty="0" smtClean="0">
                <a:solidFill>
                  <a:srgbClr val="000000"/>
                </a:solidFill>
              </a:rPr>
              <a:t>indergarten Critical</a:t>
            </a:r>
            <a:r>
              <a:rPr lang="en-US" sz="1000" baseline="0" dirty="0" smtClean="0">
                <a:solidFill>
                  <a:srgbClr val="000000"/>
                </a:solidFill>
              </a:rPr>
              <a:t> Focus areas in the</a:t>
            </a:r>
            <a:r>
              <a:rPr lang="en-US" sz="1000" dirty="0" smtClean="0">
                <a:solidFill>
                  <a:srgbClr val="000000"/>
                </a:solidFill>
              </a:rPr>
              <a:t> Introduction. </a:t>
            </a:r>
            <a:r>
              <a:rPr lang="en-US" sz="1000" b="1" dirty="0" smtClean="0">
                <a:solidFill>
                  <a:srgbClr val="000000"/>
                </a:solidFill>
              </a:rPr>
              <a:t>Is </a:t>
            </a:r>
            <a:r>
              <a:rPr lang="en-US" sz="1000" b="1" dirty="0">
                <a:solidFill>
                  <a:srgbClr val="000000"/>
                </a:solidFill>
              </a:rPr>
              <a:t>this group of standards part of a critical area</a:t>
            </a:r>
            <a:r>
              <a:rPr lang="en-US" sz="1000" dirty="0" smtClean="0">
                <a:solidFill>
                  <a:srgbClr val="000000"/>
                </a:solidFill>
              </a:rPr>
              <a:t>?</a:t>
            </a:r>
            <a:endParaRPr lang="en-US" sz="1000" dirty="0">
              <a:solidFill>
                <a:srgbClr val="000000"/>
              </a:solidFill>
            </a:endParaRPr>
          </a:p>
          <a:p>
            <a:pPr marL="347663" lvl="1" indent="-177800">
              <a:spcBef>
                <a:spcPts val="600"/>
              </a:spcBef>
              <a:spcAft>
                <a:spcPts val="0"/>
              </a:spcAft>
              <a:buFont typeface="Lucida Grande"/>
              <a:buChar char="-"/>
            </a:pPr>
            <a:r>
              <a:rPr lang="en-US" sz="1000" dirty="0" smtClean="0">
                <a:solidFill>
                  <a:srgbClr val="000000"/>
                </a:solidFill>
              </a:rPr>
              <a:t>Take note </a:t>
            </a:r>
            <a:r>
              <a:rPr lang="en-US" sz="1000" dirty="0">
                <a:solidFill>
                  <a:srgbClr val="000000"/>
                </a:solidFill>
              </a:rPr>
              <a:t>of the wording in the k</a:t>
            </a:r>
            <a:r>
              <a:rPr lang="en-US" sz="1000" dirty="0" smtClean="0">
                <a:solidFill>
                  <a:srgbClr val="000000"/>
                </a:solidFill>
              </a:rPr>
              <a:t>indergarten standard “ten </a:t>
            </a:r>
            <a:r>
              <a:rPr lang="en-US" sz="1000" dirty="0">
                <a:solidFill>
                  <a:srgbClr val="000000"/>
                </a:solidFill>
              </a:rPr>
              <a:t>ones and some further </a:t>
            </a:r>
            <a:r>
              <a:rPr lang="en-US" sz="1000" dirty="0" smtClean="0">
                <a:solidFill>
                  <a:srgbClr val="000000"/>
                </a:solidFill>
              </a:rPr>
              <a:t>ones.” What </a:t>
            </a:r>
            <a:r>
              <a:rPr lang="en-US" sz="1000" dirty="0">
                <a:solidFill>
                  <a:srgbClr val="000000"/>
                </a:solidFill>
              </a:rPr>
              <a:t>would this look like in a kindergarten </a:t>
            </a:r>
            <a:r>
              <a:rPr lang="en-US" sz="1000" dirty="0" smtClean="0">
                <a:solidFill>
                  <a:srgbClr val="000000"/>
                </a:solidFill>
              </a:rPr>
              <a:t>classroom? </a:t>
            </a:r>
            <a:r>
              <a:rPr lang="en-US" sz="1000" dirty="0">
                <a:solidFill>
                  <a:srgbClr val="000000"/>
                </a:solidFill>
              </a:rPr>
              <a:t>What would students be </a:t>
            </a:r>
            <a:r>
              <a:rPr lang="en-US" sz="1000" dirty="0" smtClean="0">
                <a:solidFill>
                  <a:srgbClr val="000000"/>
                </a:solidFill>
              </a:rPr>
              <a:t>doing </a:t>
            </a:r>
            <a:r>
              <a:rPr lang="en-US" sz="1000" dirty="0">
                <a:solidFill>
                  <a:srgbClr val="000000"/>
                </a:solidFill>
              </a:rPr>
              <a:t>and </a:t>
            </a:r>
            <a:r>
              <a:rPr lang="en-US" sz="1000" dirty="0" smtClean="0">
                <a:solidFill>
                  <a:srgbClr val="000000"/>
                </a:solidFill>
              </a:rPr>
              <a:t>saying</a:t>
            </a:r>
            <a:r>
              <a:rPr lang="en-US" sz="1000" dirty="0">
                <a:solidFill>
                  <a:srgbClr val="000000"/>
                </a:solidFill>
              </a:rPr>
              <a:t>?</a:t>
            </a:r>
          </a:p>
          <a:p>
            <a:pPr>
              <a:spcBef>
                <a:spcPts val="600"/>
              </a:spcBef>
              <a:spcAft>
                <a:spcPts val="0"/>
              </a:spcAft>
            </a:pPr>
            <a:r>
              <a:rPr lang="en-US" sz="1000" b="1" dirty="0" smtClean="0">
                <a:solidFill>
                  <a:srgbClr val="000000"/>
                </a:solidFill>
              </a:rPr>
              <a:t/>
            </a:r>
            <a:br>
              <a:rPr lang="en-US" sz="1000" b="1" dirty="0" smtClean="0">
                <a:solidFill>
                  <a:srgbClr val="000000"/>
                </a:solidFill>
              </a:rPr>
            </a:br>
            <a:r>
              <a:rPr lang="en-US" sz="1000" b="1" dirty="0" smtClean="0">
                <a:solidFill>
                  <a:srgbClr val="000000"/>
                </a:solidFill>
              </a:rPr>
              <a:t>Step 4</a:t>
            </a:r>
          </a:p>
          <a:p>
            <a:pPr>
              <a:spcBef>
                <a:spcPts val="600"/>
              </a:spcBef>
              <a:spcAft>
                <a:spcPts val="0"/>
              </a:spcAft>
            </a:pPr>
            <a:r>
              <a:rPr lang="en-US" sz="1000" b="1" dirty="0" smtClean="0">
                <a:solidFill>
                  <a:srgbClr val="000000"/>
                </a:solidFill>
              </a:rPr>
              <a:t>Facilitator: </a:t>
            </a:r>
            <a:r>
              <a:rPr lang="en-US" sz="1000" b="0" dirty="0" smtClean="0">
                <a:solidFill>
                  <a:srgbClr val="000000"/>
                </a:solidFill>
              </a:rPr>
              <a:t>(animate slide to show step 4)</a:t>
            </a:r>
          </a:p>
          <a:p>
            <a:pPr>
              <a:spcBef>
                <a:spcPts val="600"/>
              </a:spcBef>
              <a:spcAft>
                <a:spcPts val="0"/>
              </a:spcAft>
            </a:pPr>
            <a:r>
              <a:rPr lang="en-US" sz="1000" b="1" dirty="0" smtClean="0">
                <a:solidFill>
                  <a:srgbClr val="000000"/>
                </a:solidFill>
              </a:rPr>
              <a:t> </a:t>
            </a:r>
            <a:r>
              <a:rPr lang="en-US" sz="1000" dirty="0" smtClean="0">
                <a:solidFill>
                  <a:srgbClr val="000000"/>
                </a:solidFill>
              </a:rPr>
              <a:t>NOTE</a:t>
            </a:r>
            <a:r>
              <a:rPr lang="en-US" sz="1000" dirty="0">
                <a:solidFill>
                  <a:srgbClr val="000000"/>
                </a:solidFill>
              </a:rPr>
              <a:t>: Participants </a:t>
            </a:r>
            <a:r>
              <a:rPr lang="en-US" sz="1000" dirty="0" smtClean="0">
                <a:solidFill>
                  <a:srgbClr val="000000"/>
                </a:solidFill>
              </a:rPr>
              <a:t>will</a:t>
            </a:r>
            <a:r>
              <a:rPr lang="en-US" sz="1000" baseline="0" dirty="0" smtClean="0">
                <a:solidFill>
                  <a:srgbClr val="000000"/>
                </a:solidFill>
              </a:rPr>
              <a:t> work</a:t>
            </a:r>
            <a:r>
              <a:rPr lang="en-US" sz="1000" dirty="0" smtClean="0">
                <a:solidFill>
                  <a:srgbClr val="000000"/>
                </a:solidFill>
              </a:rPr>
              <a:t> individually in this step. Group</a:t>
            </a:r>
            <a:r>
              <a:rPr lang="en-US" sz="1000" baseline="0" dirty="0" smtClean="0">
                <a:solidFill>
                  <a:srgbClr val="000000"/>
                </a:solidFill>
              </a:rPr>
              <a:t> </a:t>
            </a:r>
            <a:r>
              <a:rPr lang="en-US" sz="1000" dirty="0" smtClean="0">
                <a:solidFill>
                  <a:srgbClr val="000000"/>
                </a:solidFill>
              </a:rPr>
              <a:t>discussions begin </a:t>
            </a:r>
            <a:r>
              <a:rPr lang="en-US" sz="1000" dirty="0">
                <a:solidFill>
                  <a:srgbClr val="000000"/>
                </a:solidFill>
              </a:rPr>
              <a:t>during step 5</a:t>
            </a:r>
            <a:r>
              <a:rPr lang="en-US" sz="1000" dirty="0" smtClean="0">
                <a:solidFill>
                  <a:srgbClr val="000000"/>
                </a:solidFill>
              </a:rPr>
              <a:t>.</a:t>
            </a:r>
            <a:endParaRPr lang="en-US" sz="1000" dirty="0">
              <a:solidFill>
                <a:srgbClr val="000000"/>
              </a:solidFill>
            </a:endParaRPr>
          </a:p>
          <a:p>
            <a:pPr marL="171450" lvl="0" indent="-171450">
              <a:spcBef>
                <a:spcPts val="600"/>
              </a:spcBef>
              <a:spcAft>
                <a:spcPts val="0"/>
              </a:spcAft>
              <a:buFont typeface="Arial"/>
              <a:buChar char="•"/>
              <a:defRPr/>
            </a:pPr>
            <a:r>
              <a:rPr lang="en-US" sz="1000" dirty="0">
                <a:solidFill>
                  <a:srgbClr val="000000"/>
                </a:solidFill>
              </a:rPr>
              <a:t>Direct participants’ attention to the third column of the Vertical Alignment Chart </a:t>
            </a:r>
            <a:r>
              <a:rPr lang="en-US" sz="1000" dirty="0" smtClean="0">
                <a:solidFill>
                  <a:srgbClr val="000000"/>
                </a:solidFill>
              </a:rPr>
              <a:t>(labeled Important Points from Group Discussion): </a:t>
            </a:r>
            <a:r>
              <a:rPr lang="en-US" sz="1000" dirty="0">
                <a:solidFill>
                  <a:srgbClr val="000000"/>
                </a:solidFill>
              </a:rPr>
              <a:t>t</a:t>
            </a:r>
            <a:r>
              <a:rPr lang="en-US" sz="1000" dirty="0" smtClean="0">
                <a:solidFill>
                  <a:srgbClr val="000000"/>
                </a:solidFill>
              </a:rPr>
              <a:t>his </a:t>
            </a:r>
            <a:r>
              <a:rPr lang="en-US" sz="1000" dirty="0">
                <a:solidFill>
                  <a:srgbClr val="000000"/>
                </a:solidFill>
              </a:rPr>
              <a:t>is where they will </a:t>
            </a:r>
            <a:r>
              <a:rPr lang="en-US" sz="1000" dirty="0" smtClean="0">
                <a:solidFill>
                  <a:srgbClr val="000000"/>
                </a:solidFill>
              </a:rPr>
              <a:t>record notes of </a:t>
            </a:r>
            <a:r>
              <a:rPr lang="en-US" sz="1000" dirty="0">
                <a:solidFill>
                  <a:srgbClr val="000000"/>
                </a:solidFill>
              </a:rPr>
              <a:t>their findings from their study during step </a:t>
            </a:r>
            <a:r>
              <a:rPr lang="en-US" sz="1000" dirty="0" smtClean="0">
                <a:solidFill>
                  <a:srgbClr val="000000"/>
                </a:solidFill>
              </a:rPr>
              <a:t>3.</a:t>
            </a:r>
            <a:endParaRPr lang="en-US" sz="1000" dirty="0">
              <a:solidFill>
                <a:srgbClr val="000000"/>
              </a:solidFill>
            </a:endParaRPr>
          </a:p>
          <a:p>
            <a:pPr marL="171450" lvl="0" indent="-171450">
              <a:spcBef>
                <a:spcPts val="600"/>
              </a:spcBef>
              <a:spcAft>
                <a:spcPts val="0"/>
              </a:spcAft>
              <a:buFont typeface="Arial"/>
              <a:buChar char="•"/>
              <a:defRPr/>
            </a:pPr>
            <a:r>
              <a:rPr lang="en-US" sz="1000" dirty="0" smtClean="0">
                <a:solidFill>
                  <a:srgbClr val="000000"/>
                </a:solidFill>
              </a:rPr>
              <a:t>Clarify: notes </a:t>
            </a:r>
            <a:r>
              <a:rPr lang="en-US" sz="1000" dirty="0">
                <a:solidFill>
                  <a:srgbClr val="000000"/>
                </a:solidFill>
              </a:rPr>
              <a:t>should include </a:t>
            </a:r>
            <a:r>
              <a:rPr lang="en-US" sz="1000" i="1" dirty="0">
                <a:solidFill>
                  <a:srgbClr val="000000"/>
                </a:solidFill>
              </a:rPr>
              <a:t>all</a:t>
            </a:r>
            <a:r>
              <a:rPr lang="en-US" sz="1000" dirty="0">
                <a:solidFill>
                  <a:srgbClr val="000000"/>
                </a:solidFill>
              </a:rPr>
              <a:t> </a:t>
            </a:r>
            <a:r>
              <a:rPr lang="en-US" sz="1000" dirty="0" smtClean="0">
                <a:solidFill>
                  <a:srgbClr val="000000"/>
                </a:solidFill>
              </a:rPr>
              <a:t>important </a:t>
            </a:r>
            <a:r>
              <a:rPr lang="en-US" sz="1000" dirty="0">
                <a:solidFill>
                  <a:srgbClr val="000000"/>
                </a:solidFill>
              </a:rPr>
              <a:t>information from </a:t>
            </a:r>
            <a:r>
              <a:rPr lang="en-US" sz="1000" i="1" dirty="0">
                <a:solidFill>
                  <a:srgbClr val="000000"/>
                </a:solidFill>
              </a:rPr>
              <a:t>all</a:t>
            </a:r>
            <a:r>
              <a:rPr lang="en-US" sz="1000" dirty="0">
                <a:solidFill>
                  <a:srgbClr val="000000"/>
                </a:solidFill>
              </a:rPr>
              <a:t> </a:t>
            </a:r>
            <a:r>
              <a:rPr lang="en-US" sz="1000" dirty="0" smtClean="0">
                <a:solidFill>
                  <a:srgbClr val="000000"/>
                </a:solidFill>
              </a:rPr>
              <a:t>components </a:t>
            </a:r>
            <a:r>
              <a:rPr lang="en-US" sz="1000" dirty="0">
                <a:solidFill>
                  <a:srgbClr val="000000"/>
                </a:solidFill>
              </a:rPr>
              <a:t>of the </a:t>
            </a:r>
            <a:r>
              <a:rPr lang="en-US" sz="1000" dirty="0" smtClean="0">
                <a:solidFill>
                  <a:srgbClr val="000000"/>
                </a:solidFill>
              </a:rPr>
              <a:t>standards—such </a:t>
            </a:r>
            <a:r>
              <a:rPr lang="en-US" sz="1000" dirty="0">
                <a:solidFill>
                  <a:srgbClr val="000000"/>
                </a:solidFill>
              </a:rPr>
              <a:t>as number ranges, vocabulary, important verbs, and </a:t>
            </a:r>
            <a:r>
              <a:rPr lang="en-US" sz="1000" dirty="0" smtClean="0">
                <a:solidFill>
                  <a:srgbClr val="000000"/>
                </a:solidFill>
              </a:rPr>
              <a:t>models &amp; strategies—but should </a:t>
            </a:r>
            <a:r>
              <a:rPr lang="en-US" sz="1000" i="1" dirty="0">
                <a:solidFill>
                  <a:srgbClr val="000000"/>
                </a:solidFill>
              </a:rPr>
              <a:t>not</a:t>
            </a:r>
            <a:r>
              <a:rPr lang="en-US" sz="1000" dirty="0">
                <a:solidFill>
                  <a:srgbClr val="000000"/>
                </a:solidFill>
              </a:rPr>
              <a:t> </a:t>
            </a:r>
            <a:r>
              <a:rPr lang="en-US" sz="1000" dirty="0" smtClean="0">
                <a:solidFill>
                  <a:srgbClr val="000000"/>
                </a:solidFill>
              </a:rPr>
              <a:t>copy each standard verbatim.  </a:t>
            </a:r>
          </a:p>
          <a:p>
            <a:pPr marL="171450" lvl="0" indent="-171450">
              <a:spcBef>
                <a:spcPts val="0"/>
              </a:spcBef>
              <a:spcAft>
                <a:spcPts val="0"/>
              </a:spcAft>
              <a:buFont typeface="Arial"/>
              <a:buChar char="•"/>
              <a:defRPr/>
            </a:pPr>
            <a:endParaRPr lang="en-US" sz="1000" dirty="0">
              <a:solidFill>
                <a:srgbClr val="000000"/>
              </a:solidFill>
            </a:endParaRPr>
          </a:p>
          <a:p>
            <a:pPr marL="0" lvl="0" indent="0">
              <a:spcBef>
                <a:spcPts val="600"/>
              </a:spcBef>
              <a:spcAft>
                <a:spcPts val="0"/>
              </a:spcAft>
              <a:buFont typeface="Arial"/>
              <a:buNone/>
              <a:defRPr/>
            </a:pPr>
            <a:r>
              <a:rPr lang="en-US" sz="1000" b="1" u="none" dirty="0" smtClean="0">
                <a:solidFill>
                  <a:srgbClr val="000000"/>
                </a:solidFill>
                <a:ea typeface="Times New Roman"/>
              </a:rPr>
              <a:t>Steps </a:t>
            </a:r>
            <a:r>
              <a:rPr lang="en-US" sz="1000" b="1" u="none" dirty="0">
                <a:solidFill>
                  <a:srgbClr val="000000"/>
                </a:solidFill>
                <a:ea typeface="Times New Roman"/>
              </a:rPr>
              <a:t>5 and </a:t>
            </a:r>
            <a:r>
              <a:rPr lang="en-US" sz="1000" b="1" u="none" dirty="0" smtClean="0">
                <a:solidFill>
                  <a:srgbClr val="000000"/>
                </a:solidFill>
                <a:ea typeface="Times New Roman"/>
              </a:rPr>
              <a:t>6</a:t>
            </a:r>
          </a:p>
          <a:p>
            <a:pPr marL="0" lvl="0" indent="0">
              <a:spcBef>
                <a:spcPts val="600"/>
              </a:spcBef>
              <a:spcAft>
                <a:spcPts val="0"/>
              </a:spcAft>
              <a:buFont typeface="Arial"/>
              <a:buNone/>
              <a:defRPr/>
            </a:pPr>
            <a:r>
              <a:rPr lang="en-US" sz="1000" b="1" u="none" dirty="0" smtClean="0">
                <a:solidFill>
                  <a:srgbClr val="000000"/>
                </a:solidFill>
                <a:ea typeface="Times New Roman"/>
              </a:rPr>
              <a:t>Facilitator:</a:t>
            </a:r>
            <a:r>
              <a:rPr lang="en-US" sz="1000" b="1" u="none" baseline="0" dirty="0" smtClean="0">
                <a:solidFill>
                  <a:srgbClr val="000000"/>
                </a:solidFill>
                <a:ea typeface="Times New Roman"/>
              </a:rPr>
              <a:t> </a:t>
            </a:r>
            <a:r>
              <a:rPr lang="en-US" sz="1000" b="0" u="none" baseline="0" dirty="0" smtClean="0">
                <a:solidFill>
                  <a:srgbClr val="000000"/>
                </a:solidFill>
                <a:ea typeface="Times New Roman"/>
              </a:rPr>
              <a:t>(animate slide to show step 5 and 6)</a:t>
            </a:r>
            <a:endParaRPr lang="en-US" sz="1000" b="0" u="none" dirty="0">
              <a:solidFill>
                <a:srgbClr val="000000"/>
              </a:solidFill>
              <a:ea typeface="Times New Roman"/>
            </a:endParaRPr>
          </a:p>
          <a:p>
            <a:pPr marL="171450" lvl="0" indent="-171450">
              <a:spcBef>
                <a:spcPts val="600"/>
              </a:spcBef>
              <a:spcAft>
                <a:spcPts val="0"/>
              </a:spcAft>
              <a:buFont typeface="Arial"/>
              <a:buChar char="•"/>
              <a:defRPr/>
            </a:pPr>
            <a:r>
              <a:rPr lang="en-US" sz="1000" dirty="0">
                <a:solidFill>
                  <a:srgbClr val="000000"/>
                </a:solidFill>
                <a:ea typeface="Times New Roman"/>
              </a:rPr>
              <a:t>Next, participants discuss their individual findings with </a:t>
            </a:r>
            <a:r>
              <a:rPr lang="en-US" sz="1000" dirty="0" smtClean="0">
                <a:solidFill>
                  <a:srgbClr val="000000"/>
                </a:solidFill>
                <a:ea typeface="Times New Roman"/>
              </a:rPr>
              <a:t>their </a:t>
            </a:r>
            <a:r>
              <a:rPr lang="en-US" sz="1000" dirty="0">
                <a:solidFill>
                  <a:srgbClr val="000000"/>
                </a:solidFill>
                <a:ea typeface="Times New Roman"/>
              </a:rPr>
              <a:t>groups, which should arrive at a common </a:t>
            </a:r>
            <a:r>
              <a:rPr lang="en-US" sz="1000" dirty="0" smtClean="0">
                <a:solidFill>
                  <a:srgbClr val="000000"/>
                </a:solidFill>
                <a:ea typeface="Times New Roman"/>
              </a:rPr>
              <a:t>understanding </a:t>
            </a:r>
            <a:r>
              <a:rPr lang="en-US" sz="1000" dirty="0">
                <a:solidFill>
                  <a:srgbClr val="000000"/>
                </a:solidFill>
                <a:ea typeface="Times New Roman"/>
              </a:rPr>
              <a:t>about what this standard means </a:t>
            </a:r>
            <a:r>
              <a:rPr lang="en-US" sz="1000" dirty="0" smtClean="0">
                <a:solidFill>
                  <a:srgbClr val="000000"/>
                </a:solidFill>
                <a:ea typeface="Times New Roman"/>
              </a:rPr>
              <a:t>in terms </a:t>
            </a:r>
            <a:r>
              <a:rPr lang="en-US" sz="1000" dirty="0">
                <a:solidFill>
                  <a:srgbClr val="000000"/>
                </a:solidFill>
                <a:ea typeface="Times New Roman"/>
              </a:rPr>
              <a:t>of what students should know and be able to do. </a:t>
            </a:r>
          </a:p>
          <a:p>
            <a:pPr marL="171450" lvl="0" indent="-171450">
              <a:spcBef>
                <a:spcPts val="600"/>
              </a:spcBef>
              <a:spcAft>
                <a:spcPts val="0"/>
              </a:spcAft>
              <a:buFont typeface="Arial"/>
              <a:buChar char="•"/>
              <a:defRPr/>
            </a:pPr>
            <a:r>
              <a:rPr lang="en-US" sz="1000" dirty="0">
                <a:solidFill>
                  <a:srgbClr val="000000"/>
                </a:solidFill>
                <a:ea typeface="Times New Roman"/>
              </a:rPr>
              <a:t>Model how to record table-group findings on the </a:t>
            </a:r>
            <a:r>
              <a:rPr lang="en-US" sz="1000" dirty="0" smtClean="0">
                <a:solidFill>
                  <a:srgbClr val="000000"/>
                </a:solidFill>
                <a:ea typeface="Times New Roman"/>
              </a:rPr>
              <a:t>half</a:t>
            </a:r>
            <a:r>
              <a:rPr lang="en-US" sz="1000" dirty="0">
                <a:solidFill>
                  <a:srgbClr val="000000"/>
                </a:solidFill>
                <a:ea typeface="Times New Roman"/>
              </a:rPr>
              <a:t>-sheet </a:t>
            </a:r>
            <a:r>
              <a:rPr lang="en-US" sz="1000" dirty="0" smtClean="0">
                <a:solidFill>
                  <a:srgbClr val="000000"/>
                </a:solidFill>
                <a:ea typeface="Times New Roman"/>
              </a:rPr>
              <a:t>of</a:t>
            </a:r>
            <a:r>
              <a:rPr lang="en-US" sz="1000" baseline="0" dirty="0" smtClean="0">
                <a:solidFill>
                  <a:srgbClr val="000000"/>
                </a:solidFill>
                <a:ea typeface="Times New Roman"/>
              </a:rPr>
              <a:t> cardstock</a:t>
            </a:r>
            <a:r>
              <a:rPr lang="en-US" sz="1000" dirty="0" smtClean="0">
                <a:solidFill>
                  <a:srgbClr val="000000"/>
                </a:solidFill>
                <a:ea typeface="Times New Roman"/>
              </a:rPr>
              <a:t>, </a:t>
            </a:r>
            <a:r>
              <a:rPr lang="en-US" sz="1000" dirty="0">
                <a:solidFill>
                  <a:srgbClr val="000000"/>
                </a:solidFill>
                <a:ea typeface="Times New Roman"/>
              </a:rPr>
              <a:t>then have participants record their </a:t>
            </a:r>
            <a:br>
              <a:rPr lang="en-US" sz="1000" dirty="0">
                <a:solidFill>
                  <a:srgbClr val="000000"/>
                </a:solidFill>
                <a:ea typeface="Times New Roman"/>
              </a:rPr>
            </a:br>
            <a:r>
              <a:rPr lang="en-US" sz="1000" dirty="0">
                <a:solidFill>
                  <a:srgbClr val="000000"/>
                </a:solidFill>
                <a:ea typeface="Times New Roman"/>
              </a:rPr>
              <a:t>groups’ findings and understandings on </a:t>
            </a:r>
            <a:r>
              <a:rPr lang="en-US" sz="1000" dirty="0" smtClean="0">
                <a:solidFill>
                  <a:srgbClr val="000000"/>
                </a:solidFill>
                <a:ea typeface="Times New Roman"/>
              </a:rPr>
              <a:t>a</a:t>
            </a:r>
            <a:r>
              <a:rPr lang="en-US" sz="1000" baseline="0" dirty="0" smtClean="0">
                <a:solidFill>
                  <a:srgbClr val="000000"/>
                </a:solidFill>
                <a:ea typeface="Times New Roman"/>
              </a:rPr>
              <a:t> half-sheet</a:t>
            </a:r>
            <a:r>
              <a:rPr lang="en-US" sz="1000" dirty="0" smtClean="0">
                <a:solidFill>
                  <a:srgbClr val="000000"/>
                </a:solidFill>
                <a:ea typeface="Times New Roman"/>
              </a:rPr>
              <a:t>, and have </a:t>
            </a:r>
            <a:r>
              <a:rPr lang="en-US" sz="1000" dirty="0">
                <a:solidFill>
                  <a:srgbClr val="000000"/>
                </a:solidFill>
                <a:ea typeface="Times New Roman"/>
              </a:rPr>
              <a:t>groups share their summary </a:t>
            </a:r>
            <a:r>
              <a:rPr lang="en-US" sz="1000" dirty="0" smtClean="0">
                <a:solidFill>
                  <a:srgbClr val="000000"/>
                </a:solidFill>
                <a:ea typeface="Times New Roman"/>
              </a:rPr>
              <a:t>statement for </a:t>
            </a:r>
            <a:r>
              <a:rPr lang="en-US" sz="1000" dirty="0">
                <a:solidFill>
                  <a:srgbClr val="000000"/>
                </a:solidFill>
                <a:ea typeface="Times New Roman"/>
              </a:rPr>
              <a:t>grade K.</a:t>
            </a:r>
            <a:br>
              <a:rPr lang="en-US" sz="1000" dirty="0">
                <a:solidFill>
                  <a:srgbClr val="000000"/>
                </a:solidFill>
                <a:ea typeface="Times New Roman"/>
              </a:rPr>
            </a:br>
            <a:endParaRPr lang="en-US" sz="1000" dirty="0" smtClean="0">
              <a:solidFill>
                <a:srgbClr val="000000"/>
              </a:solidFill>
              <a:ea typeface="Times New Roman"/>
            </a:endParaRPr>
          </a:p>
          <a:p>
            <a:pPr marL="0" lvl="0" indent="0">
              <a:spcBef>
                <a:spcPts val="0"/>
              </a:spcBef>
              <a:spcAft>
                <a:spcPts val="0"/>
              </a:spcAft>
              <a:buFont typeface="Arial"/>
              <a:buNone/>
              <a:defRPr/>
            </a:pPr>
            <a:r>
              <a:rPr lang="en-US" sz="1000" b="1" u="none" dirty="0" smtClean="0">
                <a:solidFill>
                  <a:srgbClr val="000000"/>
                </a:solidFill>
                <a:ea typeface="Times New Roman"/>
              </a:rPr>
              <a:t>Step 7</a:t>
            </a:r>
          </a:p>
          <a:p>
            <a:pPr marL="0" lvl="0" indent="0">
              <a:spcBef>
                <a:spcPts val="0"/>
              </a:spcBef>
              <a:spcAft>
                <a:spcPts val="0"/>
              </a:spcAft>
              <a:buFont typeface="Arial"/>
              <a:buNone/>
              <a:defRPr/>
            </a:pPr>
            <a:r>
              <a:rPr lang="en-US" sz="1000" b="1" u="none" dirty="0" smtClean="0">
                <a:solidFill>
                  <a:srgbClr val="000000"/>
                </a:solidFill>
                <a:ea typeface="Times New Roman"/>
              </a:rPr>
              <a:t>Facilitator: </a:t>
            </a:r>
            <a:r>
              <a:rPr lang="en-US" sz="1000" u="none" dirty="0" smtClean="0">
                <a:solidFill>
                  <a:srgbClr val="000000"/>
                </a:solidFill>
                <a:ea typeface="Times New Roman"/>
              </a:rPr>
              <a:t>(animate slide to show step 7)</a:t>
            </a:r>
          </a:p>
          <a:p>
            <a:pPr marL="171450" indent="-171450">
              <a:spcBef>
                <a:spcPts val="600"/>
              </a:spcBef>
              <a:spcAft>
                <a:spcPts val="0"/>
              </a:spcAft>
              <a:buFont typeface="Arial"/>
              <a:buChar char="•"/>
              <a:defRPr/>
            </a:pPr>
            <a:r>
              <a:rPr lang="en-US" sz="1000" dirty="0" smtClean="0">
                <a:solidFill>
                  <a:srgbClr val="000000"/>
                </a:solidFill>
              </a:rPr>
              <a:t>Write the big idea at the top of a sheet of chart paper.</a:t>
            </a:r>
            <a:endParaRPr lang="en-US" sz="1000" dirty="0" smtClean="0">
              <a:solidFill>
                <a:srgbClr val="000000"/>
              </a:solidFill>
              <a:ea typeface="Times New Roman"/>
            </a:endParaRPr>
          </a:p>
          <a:p>
            <a:pPr marL="171450" indent="-171450">
              <a:spcBef>
                <a:spcPts val="600"/>
              </a:spcBef>
              <a:spcAft>
                <a:spcPts val="0"/>
              </a:spcAft>
              <a:buFont typeface="Arial"/>
              <a:buChar char="•"/>
              <a:defRPr/>
            </a:pPr>
            <a:r>
              <a:rPr lang="en-US" sz="1000" dirty="0" smtClean="0">
                <a:solidFill>
                  <a:srgbClr val="000000"/>
                </a:solidFill>
                <a:ea typeface="Times New Roman"/>
              </a:rPr>
              <a:t>Attach (with tape or glue)  the grade Pre-K and K strips</a:t>
            </a:r>
            <a:r>
              <a:rPr lang="en-US" sz="1000" baseline="0" dirty="0" smtClean="0">
                <a:solidFill>
                  <a:srgbClr val="000000"/>
                </a:solidFill>
                <a:ea typeface="Times New Roman"/>
              </a:rPr>
              <a:t> </a:t>
            </a:r>
            <a:r>
              <a:rPr lang="en-US" sz="1000" dirty="0" smtClean="0">
                <a:solidFill>
                  <a:srgbClr val="000000"/>
                </a:solidFill>
                <a:ea typeface="Times New Roman"/>
              </a:rPr>
              <a:t>to the bottom left corner of a sheet of chart paper. This will leave room for recording discussion points during step 8. </a:t>
            </a:r>
            <a:endParaRPr lang="en-US" sz="1000" b="1" dirty="0" smtClean="0">
              <a:solidFill>
                <a:srgbClr val="000000"/>
              </a:solidFill>
              <a:ea typeface="Times New Roman"/>
            </a:endParaRPr>
          </a:p>
          <a:p>
            <a:pPr marL="171450" lvl="0" indent="-171450">
              <a:spcBef>
                <a:spcPts val="600"/>
              </a:spcBef>
              <a:spcAft>
                <a:spcPts val="0"/>
              </a:spcAft>
              <a:buFont typeface="Arial"/>
              <a:buChar char="•"/>
              <a:defRPr/>
            </a:pPr>
            <a:endParaRPr lang="en-US" sz="1000" dirty="0">
              <a:solidFill>
                <a:srgbClr val="000000"/>
              </a:solidFill>
              <a:ea typeface="Times New Roman"/>
            </a:endParaRPr>
          </a:p>
          <a:p>
            <a:pPr lvl="0">
              <a:spcBef>
                <a:spcPts val="0"/>
              </a:spcBef>
              <a:spcAft>
                <a:spcPts val="0"/>
              </a:spcAft>
              <a:defRPr/>
            </a:pPr>
            <a:endParaRPr lang="en-US" sz="1000" dirty="0">
              <a:solidFill>
                <a:srgbClr val="000000"/>
              </a:solidFill>
            </a:endParaRPr>
          </a:p>
          <a:p>
            <a:pPr lvl="0">
              <a:spcBef>
                <a:spcPts val="0"/>
              </a:spcBef>
              <a:spcAft>
                <a:spcPts val="0"/>
              </a:spcAft>
              <a:defRPr/>
            </a:pPr>
            <a:endParaRPr lang="en-US" sz="1000" dirty="0">
              <a:solidFill>
                <a:srgbClr val="000000"/>
              </a:solidFill>
            </a:endParaRPr>
          </a:p>
        </p:txBody>
      </p:sp>
      <p:sp>
        <p:nvSpPr>
          <p:cNvPr id="7" name="Slide Image Placeholder 1"/>
          <p:cNvSpPr>
            <a:spLocks noGrp="1" noRot="1" noChangeAspect="1"/>
          </p:cNvSpPr>
          <p:nvPr>
            <p:ph type="sldImg" idx="2"/>
          </p:nvPr>
        </p:nvSpPr>
        <p:spPr>
          <a:xfrm>
            <a:off x="3486150" y="469900"/>
            <a:ext cx="2871788" cy="2154238"/>
          </a:xfrm>
        </p:spPr>
      </p:sp>
    </p:spTree>
    <p:extLst>
      <p:ext uri="{BB962C8B-B14F-4D97-AF65-F5344CB8AC3E}">
        <p14:creationId xmlns:p14="http://schemas.microsoft.com/office/powerpoint/2010/main" val="29998490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otes Placeholder 2"/>
          <p:cNvSpPr>
            <a:spLocks noGrp="1"/>
          </p:cNvSpPr>
          <p:nvPr>
            <p:ph type="body" idx="3"/>
          </p:nvPr>
        </p:nvSpPr>
        <p:spPr>
          <a:xfrm>
            <a:off x="316109" y="342901"/>
            <a:ext cx="6225782" cy="8382616"/>
          </a:xfrm>
        </p:spPr>
        <p:txBody>
          <a:bodyPr/>
          <a:lstStyle/>
          <a:p>
            <a:pPr>
              <a:spcBef>
                <a:spcPts val="0"/>
              </a:spcBef>
              <a:spcAft>
                <a:spcPts val="0"/>
              </a:spcAft>
              <a:defRPr/>
            </a:pPr>
            <a:r>
              <a:rPr lang="en-US" sz="1000" b="1" dirty="0" smtClean="0">
                <a:solidFill>
                  <a:srgbClr val="FF0000"/>
                </a:solidFill>
              </a:rPr>
              <a:t>Slide 9: Investigating</a:t>
            </a:r>
            <a:r>
              <a:rPr lang="en-US" sz="1000" b="1" baseline="0" dirty="0" smtClean="0">
                <a:solidFill>
                  <a:srgbClr val="FF0000"/>
                </a:solidFill>
              </a:rPr>
              <a:t> Vertical Alignment</a:t>
            </a:r>
            <a:endParaRPr lang="en-US" sz="1000" b="1" dirty="0" smtClean="0">
              <a:solidFill>
                <a:srgbClr val="FF0000"/>
              </a:solidFill>
            </a:endParaRPr>
          </a:p>
          <a:p>
            <a:pPr>
              <a:spcBef>
                <a:spcPts val="0"/>
              </a:spcBef>
              <a:spcAft>
                <a:spcPts val="0"/>
              </a:spcAft>
              <a:defRPr/>
            </a:pPr>
            <a:endParaRPr lang="en-US" sz="1000" b="1" dirty="0" smtClean="0">
              <a:solidFill>
                <a:srgbClr val="FF0000"/>
              </a:solidFill>
            </a:endParaRPr>
          </a:p>
          <a:p>
            <a:pPr>
              <a:spcBef>
                <a:spcPts val="0"/>
              </a:spcBef>
              <a:spcAft>
                <a:spcPts val="0"/>
              </a:spcAft>
              <a:defRPr/>
            </a:pPr>
            <a:r>
              <a:rPr lang="en-US" sz="1000" b="1" dirty="0" smtClean="0">
                <a:solidFill>
                  <a:srgbClr val="000000"/>
                </a:solidFill>
                <a:ea typeface="Times New Roman"/>
              </a:rPr>
              <a:t>Repeat </a:t>
            </a:r>
            <a:r>
              <a:rPr lang="en-US" sz="1000" b="1" dirty="0">
                <a:solidFill>
                  <a:srgbClr val="000000"/>
                </a:solidFill>
                <a:ea typeface="Times New Roman"/>
              </a:rPr>
              <a:t>steps 3 through </a:t>
            </a:r>
            <a:r>
              <a:rPr lang="en-US" sz="1000" b="1" dirty="0" smtClean="0">
                <a:solidFill>
                  <a:srgbClr val="000000"/>
                </a:solidFill>
                <a:ea typeface="Times New Roman"/>
              </a:rPr>
              <a:t>7</a:t>
            </a:r>
            <a:endParaRPr lang="en-US" sz="1000" b="1" dirty="0" smtClean="0">
              <a:solidFill>
                <a:srgbClr val="FF0000"/>
              </a:solidFill>
            </a:endParaRPr>
          </a:p>
          <a:p>
            <a:pPr>
              <a:spcBef>
                <a:spcPts val="0"/>
              </a:spcBef>
              <a:spcAft>
                <a:spcPts val="0"/>
              </a:spcAft>
              <a:defRPr/>
            </a:pPr>
            <a:r>
              <a:rPr lang="en-US" sz="1000" b="1" dirty="0" smtClean="0">
                <a:solidFill>
                  <a:srgbClr val="FF0000"/>
                </a:solidFill>
              </a:rPr>
              <a:t>Facilitator:</a:t>
            </a:r>
            <a:endParaRPr lang="en-US" sz="1000" b="1" dirty="0">
              <a:solidFill>
                <a:srgbClr val="000000"/>
              </a:solidFill>
              <a:ea typeface="Times New Roman"/>
            </a:endParaRPr>
          </a:p>
          <a:p>
            <a:pPr marL="171450" indent="-171450">
              <a:spcBef>
                <a:spcPts val="600"/>
              </a:spcBef>
              <a:spcAft>
                <a:spcPts val="0"/>
              </a:spcAft>
              <a:buFont typeface="Arial"/>
              <a:buChar char="•"/>
              <a:defRPr/>
            </a:pPr>
            <a:r>
              <a:rPr lang="en-US" sz="1000" dirty="0">
                <a:solidFill>
                  <a:srgbClr val="000000"/>
                </a:solidFill>
                <a:ea typeface="Times New Roman"/>
              </a:rPr>
              <a:t>Each table needs to have at least 2 lower </a:t>
            </a:r>
            <a:r>
              <a:rPr lang="en-US" sz="1000" dirty="0" smtClean="0">
                <a:solidFill>
                  <a:srgbClr val="000000"/>
                </a:solidFill>
                <a:ea typeface="Times New Roman"/>
              </a:rPr>
              <a:t>elementary </a:t>
            </a:r>
            <a:r>
              <a:rPr lang="en-US" sz="1000" dirty="0">
                <a:solidFill>
                  <a:srgbClr val="000000"/>
                </a:solidFill>
                <a:ea typeface="Times New Roman"/>
              </a:rPr>
              <a:t>(Pre-K–2) participants to work together and at least 2 upper elementary (grades 3–5) participants to work together. Tell participants that the whole table will build </a:t>
            </a:r>
            <a:r>
              <a:rPr lang="en-US" sz="1000" dirty="0" smtClean="0">
                <a:solidFill>
                  <a:srgbClr val="000000"/>
                </a:solidFill>
                <a:ea typeface="Times New Roman"/>
              </a:rPr>
              <a:t>one </a:t>
            </a:r>
            <a:r>
              <a:rPr lang="en-US" sz="1000" dirty="0">
                <a:solidFill>
                  <a:srgbClr val="000000"/>
                </a:solidFill>
                <a:ea typeface="Times New Roman"/>
              </a:rPr>
              <a:t>trajectory. </a:t>
            </a:r>
          </a:p>
          <a:p>
            <a:pPr marL="171450" indent="-171450">
              <a:spcBef>
                <a:spcPts val="600"/>
              </a:spcBef>
              <a:spcAft>
                <a:spcPts val="0"/>
              </a:spcAft>
              <a:buFont typeface="Arial"/>
              <a:buChar char="•"/>
              <a:defRPr/>
            </a:pPr>
            <a:r>
              <a:rPr lang="en-US" sz="1000" dirty="0" smtClean="0">
                <a:solidFill>
                  <a:srgbClr val="000000"/>
                </a:solidFill>
                <a:ea typeface="Times New Roman"/>
              </a:rPr>
              <a:t>Depending on the allotted</a:t>
            </a:r>
            <a:r>
              <a:rPr lang="en-US" sz="1000" baseline="0" dirty="0" smtClean="0">
                <a:solidFill>
                  <a:srgbClr val="000000"/>
                </a:solidFill>
                <a:ea typeface="Times New Roman"/>
              </a:rPr>
              <a:t> time for the professional development, there are two options for group work.  If you have a short amount of time, you can have the group divide the work.  T</a:t>
            </a:r>
            <a:r>
              <a:rPr lang="en-US" sz="1000" dirty="0" smtClean="0">
                <a:solidFill>
                  <a:srgbClr val="000000"/>
                </a:solidFill>
                <a:ea typeface="Times New Roman"/>
              </a:rPr>
              <a:t>he </a:t>
            </a:r>
            <a:r>
              <a:rPr lang="en-US" sz="1000" dirty="0">
                <a:solidFill>
                  <a:srgbClr val="000000"/>
                </a:solidFill>
                <a:ea typeface="Times New Roman"/>
              </a:rPr>
              <a:t>lower elementary group will concentrate their study on grades Pre-K–2, and the upper elementary groups will study the standards for 3–5.   </a:t>
            </a:r>
            <a:r>
              <a:rPr lang="en-US" sz="1000" dirty="0" smtClean="0">
                <a:solidFill>
                  <a:srgbClr val="000000"/>
                </a:solidFill>
                <a:ea typeface="Times New Roman"/>
              </a:rPr>
              <a:t>If you have a</a:t>
            </a:r>
            <a:r>
              <a:rPr lang="en-US" sz="1000" baseline="0" dirty="0" smtClean="0">
                <a:solidFill>
                  <a:srgbClr val="000000"/>
                </a:solidFill>
                <a:ea typeface="Times New Roman"/>
              </a:rPr>
              <a:t> longer amount of time, ask the group to work together and go grade level by grade level.  </a:t>
            </a:r>
            <a:endParaRPr lang="en-US" sz="1000" dirty="0">
              <a:solidFill>
                <a:srgbClr val="000000"/>
              </a:solidFill>
              <a:ea typeface="Times New Roman"/>
            </a:endParaRPr>
          </a:p>
          <a:p>
            <a:pPr marL="171450" indent="-171450">
              <a:spcBef>
                <a:spcPts val="600"/>
              </a:spcBef>
              <a:spcAft>
                <a:spcPts val="0"/>
              </a:spcAft>
              <a:buFont typeface="Arial"/>
              <a:buChar char="•"/>
            </a:pPr>
            <a:r>
              <a:rPr lang="en-US" sz="1000" dirty="0">
                <a:solidFill>
                  <a:srgbClr val="000000"/>
                </a:solidFill>
              </a:rPr>
              <a:t>Participants will work through Steps 3 through 7 for the assigned set of grade-level standards. One person from each table group should act as a table monitor, who will use the steps on the slide to guide the group’s work. </a:t>
            </a:r>
          </a:p>
          <a:p>
            <a:pPr marL="0" indent="0">
              <a:spcBef>
                <a:spcPts val="600"/>
              </a:spcBef>
              <a:spcAft>
                <a:spcPts val="0"/>
              </a:spcAft>
              <a:buFont typeface="Arial"/>
              <a:buNone/>
            </a:pPr>
            <a:r>
              <a:rPr lang="en-US" sz="1000" b="1" i="1" dirty="0" smtClean="0">
                <a:solidFill>
                  <a:srgbClr val="000000"/>
                </a:solidFill>
                <a:ea typeface="Times New Roman"/>
              </a:rPr>
              <a:t/>
            </a:r>
            <a:br>
              <a:rPr lang="en-US" sz="1000" b="1" i="1" dirty="0" smtClean="0">
                <a:solidFill>
                  <a:srgbClr val="000000"/>
                </a:solidFill>
                <a:ea typeface="Times New Roman"/>
              </a:rPr>
            </a:br>
            <a:r>
              <a:rPr lang="en-US" sz="1000" b="1" i="1" dirty="0" smtClean="0">
                <a:solidFill>
                  <a:srgbClr val="000000"/>
                </a:solidFill>
                <a:ea typeface="Times New Roman"/>
              </a:rPr>
              <a:t>Critical Point</a:t>
            </a:r>
            <a:endParaRPr lang="en-US" sz="1000" b="1" i="1" dirty="0">
              <a:solidFill>
                <a:srgbClr val="000000"/>
              </a:solidFill>
              <a:ea typeface="Times New Roman"/>
            </a:endParaRPr>
          </a:p>
          <a:p>
            <a:pPr marL="171450" indent="-171450" eaLnBrk="1" fontAlgn="auto" hangingPunct="1">
              <a:spcBef>
                <a:spcPts val="0"/>
              </a:spcBef>
              <a:spcAft>
                <a:spcPts val="0"/>
              </a:spcAft>
              <a:buFont typeface="Arial"/>
              <a:buChar char="•"/>
              <a:tabLst>
                <a:tab pos="228600" algn="l"/>
                <a:tab pos="487680" algn="l"/>
              </a:tabLst>
              <a:defRPr/>
            </a:pPr>
            <a:r>
              <a:rPr lang="en-US" sz="1000" dirty="0">
                <a:solidFill>
                  <a:srgbClr val="000000"/>
                </a:solidFill>
                <a:ea typeface="Times New Roman"/>
              </a:rPr>
              <a:t>The power of this process and tool is the collaborative conversation. It is not about filling out the chart. The chart is to be used to capture the conversation and common understandings. </a:t>
            </a:r>
            <a:endParaRPr lang="en-US" sz="1000" b="1" i="1" dirty="0">
              <a:solidFill>
                <a:srgbClr val="000000"/>
              </a:solidFill>
              <a:ea typeface="Times New Roman"/>
            </a:endParaRPr>
          </a:p>
          <a:p>
            <a:pPr marL="0" indent="0" eaLnBrk="1" fontAlgn="auto" hangingPunct="1">
              <a:spcBef>
                <a:spcPts val="0"/>
              </a:spcBef>
              <a:spcAft>
                <a:spcPts val="0"/>
              </a:spcAft>
              <a:buFont typeface="Arial"/>
              <a:buNone/>
              <a:tabLst>
                <a:tab pos="228600" algn="l"/>
                <a:tab pos="487680" algn="l"/>
              </a:tabLst>
              <a:defRPr/>
            </a:pPr>
            <a:r>
              <a:rPr lang="en-US" sz="1000" b="1" i="1" dirty="0" smtClean="0">
                <a:solidFill>
                  <a:srgbClr val="000000"/>
                </a:solidFill>
                <a:ea typeface="Times New Roman"/>
              </a:rPr>
              <a:t/>
            </a:r>
            <a:br>
              <a:rPr lang="en-US" sz="1000" b="1" i="1" dirty="0" smtClean="0">
                <a:solidFill>
                  <a:srgbClr val="000000"/>
                </a:solidFill>
                <a:ea typeface="Times New Roman"/>
              </a:rPr>
            </a:br>
            <a:r>
              <a:rPr lang="en-US" sz="1000" b="1" i="1" dirty="0" smtClean="0">
                <a:solidFill>
                  <a:srgbClr val="000000"/>
                </a:solidFill>
                <a:ea typeface="Times New Roman"/>
              </a:rPr>
              <a:t>Words </a:t>
            </a:r>
            <a:r>
              <a:rPr lang="en-US" sz="1000" b="1" i="1" dirty="0">
                <a:solidFill>
                  <a:srgbClr val="000000"/>
                </a:solidFill>
                <a:ea typeface="Times New Roman"/>
              </a:rPr>
              <a:t>of </a:t>
            </a:r>
            <a:r>
              <a:rPr lang="en-US" sz="1000" b="1" i="1" dirty="0" smtClean="0">
                <a:solidFill>
                  <a:srgbClr val="000000"/>
                </a:solidFill>
                <a:ea typeface="Times New Roman"/>
              </a:rPr>
              <a:t>Wisdom</a:t>
            </a:r>
            <a:endParaRPr lang="en-US" sz="1000" b="1" i="1" dirty="0">
              <a:solidFill>
                <a:srgbClr val="000000"/>
              </a:solidFill>
              <a:ea typeface="Times New Roman"/>
            </a:endParaRPr>
          </a:p>
          <a:p>
            <a:pPr marL="171450" indent="-171450" eaLnBrk="1" fontAlgn="auto" hangingPunct="1">
              <a:spcBef>
                <a:spcPts val="600"/>
              </a:spcBef>
              <a:spcAft>
                <a:spcPts val="0"/>
              </a:spcAft>
              <a:buFont typeface="Arial"/>
              <a:buChar char="•"/>
              <a:tabLst>
                <a:tab pos="228600" algn="l"/>
                <a:tab pos="487680" algn="l"/>
              </a:tabLst>
              <a:defRPr/>
            </a:pPr>
            <a:r>
              <a:rPr lang="en-US" sz="1000" dirty="0">
                <a:solidFill>
                  <a:srgbClr val="000000"/>
                </a:solidFill>
                <a:ea typeface="Times New Roman"/>
              </a:rPr>
              <a:t>Move around groups, monitoring conversations and answering questions, and prompt discussions around the mathematics in the standards. </a:t>
            </a:r>
          </a:p>
        </p:txBody>
      </p:sp>
      <p:sp>
        <p:nvSpPr>
          <p:cNvPr id="7" name="Slide Image Placeholder 1"/>
          <p:cNvSpPr>
            <a:spLocks noGrp="1" noRot="1" noChangeAspect="1"/>
          </p:cNvSpPr>
          <p:nvPr>
            <p:ph type="sldImg" idx="2"/>
          </p:nvPr>
        </p:nvSpPr>
        <p:spPr>
          <a:xfrm>
            <a:off x="3165475" y="469900"/>
            <a:ext cx="3260725" cy="2446338"/>
          </a:xfrm>
        </p:spPr>
      </p:sp>
    </p:spTree>
    <p:extLst>
      <p:ext uri="{BB962C8B-B14F-4D97-AF65-F5344CB8AC3E}">
        <p14:creationId xmlns:p14="http://schemas.microsoft.com/office/powerpoint/2010/main" val="29998490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EACB473-6621-4B04-81C6-4E963E90372E}" type="datetimeFigureOut">
              <a:rPr lang="en-US" smtClean="0"/>
              <a:t>10/25/16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786A63-0659-4084-A737-9E92FC8867E2}" type="slidenum">
              <a:rPr lang="en-US" smtClean="0"/>
              <a:t>‹#›</a:t>
            </a:fld>
            <a:endParaRPr lang="en-US"/>
          </a:p>
        </p:txBody>
      </p:sp>
    </p:spTree>
    <p:extLst>
      <p:ext uri="{BB962C8B-B14F-4D97-AF65-F5344CB8AC3E}">
        <p14:creationId xmlns:p14="http://schemas.microsoft.com/office/powerpoint/2010/main" val="40537905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ACB473-6621-4B04-81C6-4E963E90372E}" type="datetimeFigureOut">
              <a:rPr lang="en-US" smtClean="0"/>
              <a:t>10/25/16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786A63-0659-4084-A737-9E92FC8867E2}" type="slidenum">
              <a:rPr lang="en-US" smtClean="0"/>
              <a:t>‹#›</a:t>
            </a:fld>
            <a:endParaRPr lang="en-US"/>
          </a:p>
        </p:txBody>
      </p:sp>
    </p:spTree>
    <p:extLst>
      <p:ext uri="{BB962C8B-B14F-4D97-AF65-F5344CB8AC3E}">
        <p14:creationId xmlns:p14="http://schemas.microsoft.com/office/powerpoint/2010/main" val="3702282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ACB473-6621-4B04-81C6-4E963E90372E}" type="datetimeFigureOut">
              <a:rPr lang="en-US" smtClean="0"/>
              <a:t>10/25/16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786A63-0659-4084-A737-9E92FC8867E2}" type="slidenum">
              <a:rPr lang="en-US" smtClean="0"/>
              <a:t>‹#›</a:t>
            </a:fld>
            <a:endParaRPr lang="en-US"/>
          </a:p>
        </p:txBody>
      </p:sp>
    </p:spTree>
    <p:extLst>
      <p:ext uri="{BB962C8B-B14F-4D97-AF65-F5344CB8AC3E}">
        <p14:creationId xmlns:p14="http://schemas.microsoft.com/office/powerpoint/2010/main" val="3581420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w/layered bulle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04800" y="228600"/>
            <a:ext cx="8610600" cy="533400"/>
          </a:xfrm>
        </p:spPr>
        <p:txBody>
          <a:bodyPr/>
          <a:lstStyle>
            <a:lvl1pPr algn="l">
              <a:defRPr sz="2800"/>
            </a:lvl1pPr>
          </a:lstStyle>
          <a:p>
            <a:r>
              <a:rPr lang="en-US" dirty="0" smtClean="0"/>
              <a:t>Click to add title text</a:t>
            </a:r>
            <a:endParaRPr lang="en-US" dirty="0"/>
          </a:p>
        </p:txBody>
      </p:sp>
      <p:sp>
        <p:nvSpPr>
          <p:cNvPr id="3" name="Content Placeholder 2"/>
          <p:cNvSpPr>
            <a:spLocks noGrp="1"/>
          </p:cNvSpPr>
          <p:nvPr>
            <p:ph idx="1"/>
          </p:nvPr>
        </p:nvSpPr>
        <p:spPr>
          <a:xfrm>
            <a:off x="304800" y="1524000"/>
            <a:ext cx="8610600" cy="4572000"/>
          </a:xfrm>
        </p:spPr>
        <p:txBody>
          <a:bodyPr/>
          <a:lstStyle>
            <a:lvl1pPr marL="0" indent="0">
              <a:buFontTx/>
              <a:buNone/>
              <a:defRPr sz="2400">
                <a:solidFill>
                  <a:schemeClr val="tx1"/>
                </a:solidFill>
              </a:defRPr>
            </a:lvl1pPr>
            <a:lvl2pPr marL="742950" indent="-285750">
              <a:buFont typeface="Arial"/>
              <a:buChar char="•"/>
              <a:defRPr sz="2200" baseline="0">
                <a:solidFill>
                  <a:schemeClr val="tx1"/>
                </a:solidFill>
              </a:defRPr>
            </a:lvl2pPr>
            <a:lvl3pPr marL="1544638" indent="-342900">
              <a:buFont typeface="Arial"/>
              <a:buChar char="•"/>
              <a:defRPr sz="2000" i="1">
                <a:solidFill>
                  <a:schemeClr val="tx1"/>
                </a:solidFill>
              </a:defRPr>
            </a:lvl3pPr>
            <a:lvl4pPr marL="1600200" indent="-228600">
              <a:buFont typeface="Wingdings" charset="2"/>
              <a:buChar char="§"/>
              <a:defRPr/>
            </a:lvl4pPr>
            <a:lvl5pPr marL="2057400" indent="-228600">
              <a:buFont typeface="Wingdings" charset="2"/>
              <a:buChar char="§"/>
              <a:defRPr/>
            </a:lvl5pPr>
          </a:lstStyle>
          <a:p>
            <a:r>
              <a:rPr lang="en-US" dirty="0" smtClean="0"/>
              <a:t>Click to edit</a:t>
            </a:r>
          </a:p>
          <a:p>
            <a:pPr lvl="1"/>
            <a:r>
              <a:rPr lang="en-US" dirty="0" smtClean="0"/>
              <a:t>This is the second line</a:t>
            </a:r>
          </a:p>
          <a:p>
            <a:pPr lvl="2"/>
            <a:r>
              <a:rPr lang="en-US" dirty="0" smtClean="0"/>
              <a:t>This is the third line</a:t>
            </a:r>
            <a:endParaRPr lang="en-US" dirty="0"/>
          </a:p>
        </p:txBody>
      </p:sp>
      <p:cxnSp>
        <p:nvCxnSpPr>
          <p:cNvPr id="8" name="Straight Connector 7"/>
          <p:cNvCxnSpPr/>
          <p:nvPr userDrawn="1"/>
        </p:nvCxnSpPr>
        <p:spPr bwMode="auto">
          <a:xfrm>
            <a:off x="304800" y="838200"/>
            <a:ext cx="8610600" cy="0"/>
          </a:xfrm>
          <a:prstGeom prst="line">
            <a:avLst/>
          </a:prstGeom>
          <a:solidFill>
            <a:schemeClr val="accent1"/>
          </a:solidFill>
          <a:ln w="22225" cap="flat" cmpd="sng" algn="ctr">
            <a:solidFill>
              <a:srgbClr val="000090"/>
            </a:solidFill>
            <a:prstDash val="solid"/>
            <a:round/>
            <a:headEnd type="none" w="med" len="med"/>
            <a:tailEnd type="none" w="med" len="med"/>
          </a:ln>
          <a:effectLst>
            <a:outerShdw blurRad="50800" dist="38100" dir="2700000" algn="tl" rotWithShape="0">
              <a:srgbClr val="000000">
                <a:alpha val="43000"/>
              </a:srgbClr>
            </a:outerShdw>
          </a:effectLst>
        </p:spPr>
      </p:cxnSp>
      <p:sp>
        <p:nvSpPr>
          <p:cNvPr id="15" name="Text Placeholder 14"/>
          <p:cNvSpPr>
            <a:spLocks noGrp="1"/>
          </p:cNvSpPr>
          <p:nvPr>
            <p:ph type="body" sz="quarter" idx="10" hasCustomPrompt="1"/>
          </p:nvPr>
        </p:nvSpPr>
        <p:spPr>
          <a:xfrm>
            <a:off x="304800" y="838200"/>
            <a:ext cx="8610600" cy="533400"/>
          </a:xfrm>
        </p:spPr>
        <p:txBody>
          <a:bodyPr/>
          <a:lstStyle>
            <a:lvl1pPr marL="0" indent="0">
              <a:buFontTx/>
              <a:buNone/>
              <a:defRPr sz="2200" baseline="0">
                <a:solidFill>
                  <a:srgbClr val="800000"/>
                </a:solidFill>
              </a:defRPr>
            </a:lvl1pPr>
          </a:lstStyle>
          <a:p>
            <a:pPr lvl="0"/>
            <a:r>
              <a:rPr lang="en-US" dirty="0" smtClean="0"/>
              <a:t>Click to edit subtitle text</a:t>
            </a:r>
          </a:p>
        </p:txBody>
      </p:sp>
      <p:sp>
        <p:nvSpPr>
          <p:cNvPr id="6" name="Rectangle 6"/>
          <p:cNvSpPr>
            <a:spLocks noGrp="1" noChangeArrowheads="1"/>
          </p:cNvSpPr>
          <p:nvPr>
            <p:ph type="sldNum" sz="quarter" idx="4"/>
          </p:nvPr>
        </p:nvSpPr>
        <p:spPr bwMode="auto">
          <a:xfrm>
            <a:off x="8610600" y="6579100"/>
            <a:ext cx="4572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b="0">
                <a:solidFill>
                  <a:srgbClr val="D9D9D9"/>
                </a:solidFill>
              </a:defRPr>
            </a:lvl1pPr>
          </a:lstStyle>
          <a:p>
            <a:fld id="{6EF36E0C-29D7-3046-B978-7B10A2E0CECE}" type="slidenum">
              <a:rPr lang="en-US" smtClean="0"/>
              <a:pPr/>
              <a:t>‹#›</a:t>
            </a:fld>
            <a:endParaRPr lang="en-US" dirty="0"/>
          </a:p>
        </p:txBody>
      </p:sp>
    </p:spTree>
    <p:extLst>
      <p:ext uri="{BB962C8B-B14F-4D97-AF65-F5344CB8AC3E}">
        <p14:creationId xmlns:p14="http://schemas.microsoft.com/office/powerpoint/2010/main" val="562223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ACB473-6621-4B04-81C6-4E963E90372E}" type="datetimeFigureOut">
              <a:rPr lang="en-US" smtClean="0"/>
              <a:t>10/25/16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786A63-0659-4084-A737-9E92FC8867E2}" type="slidenum">
              <a:rPr lang="en-US" smtClean="0"/>
              <a:t>‹#›</a:t>
            </a:fld>
            <a:endParaRPr lang="en-US"/>
          </a:p>
        </p:txBody>
      </p:sp>
    </p:spTree>
    <p:extLst>
      <p:ext uri="{BB962C8B-B14F-4D97-AF65-F5344CB8AC3E}">
        <p14:creationId xmlns:p14="http://schemas.microsoft.com/office/powerpoint/2010/main" val="41569882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EACB473-6621-4B04-81C6-4E963E90372E}" type="datetimeFigureOut">
              <a:rPr lang="en-US" smtClean="0"/>
              <a:t>10/25/16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786A63-0659-4084-A737-9E92FC8867E2}" type="slidenum">
              <a:rPr lang="en-US" smtClean="0"/>
              <a:t>‹#›</a:t>
            </a:fld>
            <a:endParaRPr lang="en-US"/>
          </a:p>
        </p:txBody>
      </p:sp>
    </p:spTree>
    <p:extLst>
      <p:ext uri="{BB962C8B-B14F-4D97-AF65-F5344CB8AC3E}">
        <p14:creationId xmlns:p14="http://schemas.microsoft.com/office/powerpoint/2010/main" val="2881775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EACB473-6621-4B04-81C6-4E963E90372E}" type="datetimeFigureOut">
              <a:rPr lang="en-US" smtClean="0"/>
              <a:t>10/25/16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786A63-0659-4084-A737-9E92FC8867E2}" type="slidenum">
              <a:rPr lang="en-US" smtClean="0"/>
              <a:t>‹#›</a:t>
            </a:fld>
            <a:endParaRPr lang="en-US"/>
          </a:p>
        </p:txBody>
      </p:sp>
    </p:spTree>
    <p:extLst>
      <p:ext uri="{BB962C8B-B14F-4D97-AF65-F5344CB8AC3E}">
        <p14:creationId xmlns:p14="http://schemas.microsoft.com/office/powerpoint/2010/main" val="7616768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EACB473-6621-4B04-81C6-4E963E90372E}" type="datetimeFigureOut">
              <a:rPr lang="en-US" smtClean="0"/>
              <a:t>10/25/16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3786A63-0659-4084-A737-9E92FC8867E2}" type="slidenum">
              <a:rPr lang="en-US" smtClean="0"/>
              <a:t>‹#›</a:t>
            </a:fld>
            <a:endParaRPr lang="en-US"/>
          </a:p>
        </p:txBody>
      </p:sp>
    </p:spTree>
    <p:extLst>
      <p:ext uri="{BB962C8B-B14F-4D97-AF65-F5344CB8AC3E}">
        <p14:creationId xmlns:p14="http://schemas.microsoft.com/office/powerpoint/2010/main" val="39348031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EACB473-6621-4B04-81C6-4E963E90372E}" type="datetimeFigureOut">
              <a:rPr lang="en-US" smtClean="0"/>
              <a:t>10/25/16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3786A63-0659-4084-A737-9E92FC8867E2}" type="slidenum">
              <a:rPr lang="en-US" smtClean="0"/>
              <a:t>‹#›</a:t>
            </a:fld>
            <a:endParaRPr lang="en-US"/>
          </a:p>
        </p:txBody>
      </p:sp>
    </p:spTree>
    <p:extLst>
      <p:ext uri="{BB962C8B-B14F-4D97-AF65-F5344CB8AC3E}">
        <p14:creationId xmlns:p14="http://schemas.microsoft.com/office/powerpoint/2010/main" val="23156656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ACB473-6621-4B04-81C6-4E963E90372E}" type="datetimeFigureOut">
              <a:rPr lang="en-US" smtClean="0"/>
              <a:t>10/25/16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3786A63-0659-4084-A737-9E92FC8867E2}" type="slidenum">
              <a:rPr lang="en-US" smtClean="0"/>
              <a:t>‹#›</a:t>
            </a:fld>
            <a:endParaRPr lang="en-US"/>
          </a:p>
        </p:txBody>
      </p:sp>
    </p:spTree>
    <p:extLst>
      <p:ext uri="{BB962C8B-B14F-4D97-AF65-F5344CB8AC3E}">
        <p14:creationId xmlns:p14="http://schemas.microsoft.com/office/powerpoint/2010/main" val="33023320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ACB473-6621-4B04-81C6-4E963E90372E}" type="datetimeFigureOut">
              <a:rPr lang="en-US" smtClean="0"/>
              <a:t>10/25/16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786A63-0659-4084-A737-9E92FC8867E2}" type="slidenum">
              <a:rPr lang="en-US" smtClean="0"/>
              <a:t>‹#›</a:t>
            </a:fld>
            <a:endParaRPr lang="en-US"/>
          </a:p>
        </p:txBody>
      </p:sp>
    </p:spTree>
    <p:extLst>
      <p:ext uri="{BB962C8B-B14F-4D97-AF65-F5344CB8AC3E}">
        <p14:creationId xmlns:p14="http://schemas.microsoft.com/office/powerpoint/2010/main" val="10219540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ACB473-6621-4B04-81C6-4E963E90372E}" type="datetimeFigureOut">
              <a:rPr lang="en-US" smtClean="0"/>
              <a:t>10/25/16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786A63-0659-4084-A737-9E92FC8867E2}" type="slidenum">
              <a:rPr lang="en-US" smtClean="0"/>
              <a:t>‹#›</a:t>
            </a:fld>
            <a:endParaRPr lang="en-US"/>
          </a:p>
        </p:txBody>
      </p:sp>
    </p:spTree>
    <p:extLst>
      <p:ext uri="{BB962C8B-B14F-4D97-AF65-F5344CB8AC3E}">
        <p14:creationId xmlns:p14="http://schemas.microsoft.com/office/powerpoint/2010/main" val="174866098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ACB473-6621-4B04-81C6-4E963E90372E}" type="datetimeFigureOut">
              <a:rPr lang="en-US" smtClean="0"/>
              <a:t>10/25/16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786A63-0659-4084-A737-9E92FC8867E2}" type="slidenum">
              <a:rPr lang="en-US" smtClean="0"/>
              <a:t>‹#›</a:t>
            </a:fld>
            <a:endParaRPr lang="en-US"/>
          </a:p>
        </p:txBody>
      </p:sp>
    </p:spTree>
    <p:extLst>
      <p:ext uri="{BB962C8B-B14F-4D97-AF65-F5344CB8AC3E}">
        <p14:creationId xmlns:p14="http://schemas.microsoft.com/office/powerpoint/2010/main" val="28533863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1.xml"/><Relationship Id="rId3" Type="http://schemas.openxmlformats.org/officeDocument/2006/relationships/image" Target="../media/image4.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 Id="rId3"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1"/>
            <a:ext cx="7772400" cy="3067050"/>
          </a:xfrm>
        </p:spPr>
        <p:txBody>
          <a:bodyPr>
            <a:normAutofit/>
          </a:bodyPr>
          <a:lstStyle/>
          <a:p>
            <a:r>
              <a:rPr lang="en-US" dirty="0" smtClean="0"/>
              <a:t>Investigating Vertical Alignment in the CA Mathematics</a:t>
            </a:r>
            <a:br>
              <a:rPr lang="en-US" dirty="0" smtClean="0"/>
            </a:br>
            <a:r>
              <a:rPr lang="en-US" dirty="0" smtClean="0"/>
              <a:t>Content Standards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839731692"/>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47800"/>
            <a:ext cx="8610600" cy="4648200"/>
          </a:xfrm>
        </p:spPr>
        <p:txBody>
          <a:bodyPr/>
          <a:lstStyle/>
          <a:p>
            <a:pPr marL="457200" indent="-457200">
              <a:spcBef>
                <a:spcPts val="1200"/>
              </a:spcBef>
              <a:buFont typeface="+mj-lt"/>
              <a:buAutoNum type="arabicPeriod" startAt="8"/>
            </a:pPr>
            <a:r>
              <a:rPr lang="en-US" sz="2300" dirty="0" smtClean="0">
                <a:solidFill>
                  <a:srgbClr val="000000"/>
                </a:solidFill>
                <a:ea typeface="ヒラギノ角ゴ Pro W3" charset="0"/>
                <a:cs typeface="ヒラギノ角ゴ Pro W3" charset="0"/>
              </a:rPr>
              <a:t>As a group, analyze the trajectory, considering the following questions:</a:t>
            </a:r>
          </a:p>
          <a:p>
            <a:pPr marL="1027113" lvl="1" indent="-349250">
              <a:spcBef>
                <a:spcPts val="600"/>
              </a:spcBef>
            </a:pPr>
            <a:r>
              <a:rPr lang="en-US" dirty="0"/>
              <a:t>What changes occur from grade to grade?</a:t>
            </a:r>
          </a:p>
          <a:p>
            <a:pPr marL="1027113" lvl="1" indent="-349250">
              <a:spcBef>
                <a:spcPts val="600"/>
              </a:spcBef>
            </a:pPr>
            <a:r>
              <a:rPr lang="en-US" dirty="0"/>
              <a:t>Where </a:t>
            </a:r>
            <a:r>
              <a:rPr lang="en-US" dirty="0" smtClean="0"/>
              <a:t>are </a:t>
            </a:r>
            <a:r>
              <a:rPr lang="en-US" dirty="0"/>
              <a:t>concepts </a:t>
            </a:r>
            <a:r>
              <a:rPr lang="en-US" dirty="0" smtClean="0"/>
              <a:t>introduced, developed, and finalized?</a:t>
            </a:r>
            <a:endParaRPr lang="en-US" dirty="0"/>
          </a:p>
          <a:p>
            <a:pPr marL="1027113" lvl="1" indent="-349250">
              <a:spcBef>
                <a:spcPts val="600"/>
              </a:spcBef>
            </a:pPr>
            <a:r>
              <a:rPr lang="en-US" dirty="0"/>
              <a:t>Does an idea or skill get more complex, and if so, how?</a:t>
            </a:r>
          </a:p>
          <a:p>
            <a:pPr marL="514350" indent="-514350">
              <a:spcBef>
                <a:spcPts val="1800"/>
              </a:spcBef>
              <a:buFont typeface="+mj-lt"/>
              <a:buAutoNum type="arabicPeriod" startAt="8"/>
            </a:pPr>
            <a:endParaRPr lang="en-US" dirty="0">
              <a:ea typeface="ヒラギノ角ゴ Pro W3" charset="0"/>
              <a:cs typeface="ヒラギノ角ゴ Pro W3" charset="0"/>
            </a:endParaRPr>
          </a:p>
        </p:txBody>
      </p:sp>
      <p:sp>
        <p:nvSpPr>
          <p:cNvPr id="6" name="Slide Number Placeholder 5"/>
          <p:cNvSpPr>
            <a:spLocks noGrp="1"/>
          </p:cNvSpPr>
          <p:nvPr>
            <p:ph type="sldNum" sz="quarter" idx="4"/>
          </p:nvPr>
        </p:nvSpPr>
        <p:spPr/>
        <p:txBody>
          <a:bodyPr/>
          <a:lstStyle/>
          <a:p>
            <a:fld id="{6EF36E0C-29D7-3046-B978-7B10A2E0CECE}" type="slidenum">
              <a:rPr lang="en-US" smtClean="0"/>
              <a:pPr/>
              <a:t>10</a:t>
            </a:fld>
            <a:endParaRPr lang="en-US" dirty="0"/>
          </a:p>
        </p:txBody>
      </p:sp>
      <p:sp>
        <p:nvSpPr>
          <p:cNvPr id="7" name="Title 1"/>
          <p:cNvSpPr>
            <a:spLocks noGrp="1"/>
          </p:cNvSpPr>
          <p:nvPr>
            <p:ph type="title"/>
          </p:nvPr>
        </p:nvSpPr>
        <p:spPr>
          <a:solidFill>
            <a:schemeClr val="tx2">
              <a:lumMod val="60000"/>
              <a:lumOff val="40000"/>
            </a:schemeClr>
          </a:solidFill>
          <a:ln>
            <a:solidFill>
              <a:schemeClr val="accent2"/>
            </a:solidFill>
          </a:ln>
        </p:spPr>
        <p:txBody>
          <a:bodyPr>
            <a:noAutofit/>
          </a:bodyPr>
          <a:lstStyle/>
          <a:p>
            <a:pPr algn="ctr"/>
            <a:r>
              <a:rPr lang="en-US" sz="3600" b="1" dirty="0" smtClean="0">
                <a:solidFill>
                  <a:schemeClr val="bg1"/>
                </a:solidFill>
              </a:rPr>
              <a:t>Investigating Vertical Alignment</a:t>
            </a:r>
            <a:endParaRPr lang="en-US" sz="3600" b="1" dirty="0">
              <a:solidFill>
                <a:schemeClr val="bg1"/>
              </a:solidFill>
            </a:endParaRPr>
          </a:p>
        </p:txBody>
      </p:sp>
      <p:sp>
        <p:nvSpPr>
          <p:cNvPr id="8" name="Text Placeholder 3"/>
          <p:cNvSpPr>
            <a:spLocks noGrp="1"/>
          </p:cNvSpPr>
          <p:nvPr>
            <p:ph type="body" sz="quarter" idx="10"/>
          </p:nvPr>
        </p:nvSpPr>
        <p:spPr/>
        <p:txBody>
          <a:bodyPr/>
          <a:lstStyle/>
          <a:p>
            <a:r>
              <a:rPr lang="en-US" sz="2400" dirty="0" smtClean="0"/>
              <a:t>Investigating vertical </a:t>
            </a:r>
            <a:r>
              <a:rPr lang="en-US" sz="2400" dirty="0"/>
              <a:t>a</a:t>
            </a:r>
            <a:r>
              <a:rPr lang="en-US" sz="2400" dirty="0" smtClean="0"/>
              <a:t>lignment in the CA Math Content Standards</a:t>
            </a:r>
            <a:endParaRPr lang="en-US" sz="2400" dirty="0"/>
          </a:p>
        </p:txBody>
      </p:sp>
    </p:spTree>
    <p:extLst>
      <p:ext uri="{BB962C8B-B14F-4D97-AF65-F5344CB8AC3E}">
        <p14:creationId xmlns:p14="http://schemas.microsoft.com/office/powerpoint/2010/main" val="4497499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47800"/>
            <a:ext cx="8610600" cy="4953000"/>
          </a:xfrm>
        </p:spPr>
        <p:txBody>
          <a:bodyPr/>
          <a:lstStyle/>
          <a:p>
            <a:pPr marL="457200" indent="-457200">
              <a:spcBef>
                <a:spcPts val="1200"/>
              </a:spcBef>
              <a:buFont typeface="+mj-lt"/>
              <a:buAutoNum type="arabicPeriod"/>
            </a:pPr>
            <a:r>
              <a:rPr lang="en-US" dirty="0">
                <a:solidFill>
                  <a:srgbClr val="000000"/>
                </a:solidFill>
              </a:rPr>
              <a:t>How does studying standards across grade levels influence what I</a:t>
            </a:r>
            <a:r>
              <a:rPr lang="en-US" dirty="0" smtClean="0">
                <a:solidFill>
                  <a:srgbClr val="000000"/>
                </a:solidFill>
              </a:rPr>
              <a:t> </a:t>
            </a:r>
            <a:r>
              <a:rPr lang="en-US" dirty="0">
                <a:solidFill>
                  <a:srgbClr val="000000"/>
                </a:solidFill>
              </a:rPr>
              <a:t>do in my classroom?</a:t>
            </a:r>
          </a:p>
          <a:p>
            <a:pPr marL="457200" indent="-457200">
              <a:spcBef>
                <a:spcPts val="1200"/>
              </a:spcBef>
              <a:buFont typeface="+mj-lt"/>
              <a:buAutoNum type="arabicPeriod"/>
            </a:pPr>
            <a:r>
              <a:rPr lang="en-US" dirty="0">
                <a:solidFill>
                  <a:srgbClr val="000000"/>
                </a:solidFill>
              </a:rPr>
              <a:t>How does studying the standards in this way support my understanding of the </a:t>
            </a:r>
            <a:r>
              <a:rPr lang="en-US" dirty="0" smtClean="0">
                <a:solidFill>
                  <a:srgbClr val="000000"/>
                </a:solidFill>
              </a:rPr>
              <a:t>key shifts </a:t>
            </a:r>
            <a:r>
              <a:rPr lang="en-US" dirty="0">
                <a:solidFill>
                  <a:srgbClr val="000000"/>
                </a:solidFill>
              </a:rPr>
              <a:t>of coherence, </a:t>
            </a:r>
            <a:r>
              <a:rPr lang="en-US" dirty="0" smtClean="0">
                <a:solidFill>
                  <a:srgbClr val="000000"/>
                </a:solidFill>
              </a:rPr>
              <a:t>focus, </a:t>
            </a:r>
            <a:r>
              <a:rPr lang="en-US" dirty="0">
                <a:solidFill>
                  <a:srgbClr val="000000"/>
                </a:solidFill>
              </a:rPr>
              <a:t>and rigor?</a:t>
            </a:r>
          </a:p>
        </p:txBody>
      </p:sp>
      <p:sp>
        <p:nvSpPr>
          <p:cNvPr id="4" name="Text Placeholder 3"/>
          <p:cNvSpPr>
            <a:spLocks noGrp="1"/>
          </p:cNvSpPr>
          <p:nvPr>
            <p:ph type="body" sz="quarter" idx="10"/>
          </p:nvPr>
        </p:nvSpPr>
        <p:spPr/>
        <p:txBody>
          <a:bodyPr/>
          <a:lstStyle/>
          <a:p>
            <a:r>
              <a:rPr lang="en-US" sz="2400" dirty="0" smtClean="0"/>
              <a:t>Reflection</a:t>
            </a:r>
            <a:endParaRPr lang="en-US" sz="2400"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848600" y="5334000"/>
            <a:ext cx="1143000" cy="11430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6" name="Slide Number Placeholder 5"/>
          <p:cNvSpPr>
            <a:spLocks noGrp="1"/>
          </p:cNvSpPr>
          <p:nvPr>
            <p:ph type="sldNum" sz="quarter" idx="4"/>
          </p:nvPr>
        </p:nvSpPr>
        <p:spPr/>
        <p:txBody>
          <a:bodyPr/>
          <a:lstStyle/>
          <a:p>
            <a:fld id="{6EF36E0C-29D7-3046-B978-7B10A2E0CECE}" type="slidenum">
              <a:rPr lang="en-US" smtClean="0"/>
              <a:pPr/>
              <a:t>11</a:t>
            </a:fld>
            <a:endParaRPr lang="en-US" dirty="0"/>
          </a:p>
        </p:txBody>
      </p:sp>
      <p:sp>
        <p:nvSpPr>
          <p:cNvPr id="8" name="Title 1"/>
          <p:cNvSpPr>
            <a:spLocks noGrp="1"/>
          </p:cNvSpPr>
          <p:nvPr>
            <p:ph type="title"/>
          </p:nvPr>
        </p:nvSpPr>
        <p:spPr>
          <a:solidFill>
            <a:schemeClr val="tx2">
              <a:lumMod val="60000"/>
              <a:lumOff val="40000"/>
            </a:schemeClr>
          </a:solidFill>
          <a:ln>
            <a:solidFill>
              <a:schemeClr val="accent2"/>
            </a:solidFill>
          </a:ln>
        </p:spPr>
        <p:txBody>
          <a:bodyPr>
            <a:noAutofit/>
          </a:bodyPr>
          <a:lstStyle/>
          <a:p>
            <a:pPr algn="ctr"/>
            <a:r>
              <a:rPr lang="en-US" sz="3600" b="1" dirty="0" smtClean="0">
                <a:solidFill>
                  <a:schemeClr val="bg1"/>
                </a:solidFill>
              </a:rPr>
              <a:t>Investigating Vertical Alignment</a:t>
            </a:r>
            <a:endParaRPr lang="en-US" sz="3600" b="1" dirty="0">
              <a:solidFill>
                <a:schemeClr val="bg1"/>
              </a:solidFill>
            </a:endParaRPr>
          </a:p>
        </p:txBody>
      </p:sp>
    </p:spTree>
    <p:extLst>
      <p:ext uri="{BB962C8B-B14F-4D97-AF65-F5344CB8AC3E}">
        <p14:creationId xmlns:p14="http://schemas.microsoft.com/office/powerpoint/2010/main" val="9393690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To deepen our understanding of the alignment of place value concepts and how the CA Math Content Standards provide focus, coherence, and rigor in the Number and Operations in Base Ten (NBT) domain. </a:t>
            </a:r>
            <a:endParaRPr lang="en-US" dirty="0"/>
          </a:p>
        </p:txBody>
      </p:sp>
      <p:sp>
        <p:nvSpPr>
          <p:cNvPr id="6" name="Title 5"/>
          <p:cNvSpPr>
            <a:spLocks noGrp="1"/>
          </p:cNvSpPr>
          <p:nvPr>
            <p:ph type="title"/>
          </p:nvPr>
        </p:nvSpPr>
        <p:spPr/>
        <p:txBody>
          <a:bodyPr/>
          <a:lstStyle/>
          <a:p>
            <a:endParaRPr lang="en-US"/>
          </a:p>
        </p:txBody>
      </p:sp>
      <p:sp>
        <p:nvSpPr>
          <p:cNvPr id="7" name="Title 1"/>
          <p:cNvSpPr txBox="1">
            <a:spLocks/>
          </p:cNvSpPr>
          <p:nvPr/>
        </p:nvSpPr>
        <p:spPr>
          <a:xfrm>
            <a:off x="304800" y="228600"/>
            <a:ext cx="8610600" cy="533400"/>
          </a:xfrm>
          <a:prstGeom prst="rect">
            <a:avLst/>
          </a:prstGeom>
          <a:solidFill>
            <a:schemeClr val="tx2">
              <a:lumMod val="60000"/>
              <a:lumOff val="40000"/>
            </a:schemeClr>
          </a:solidFill>
          <a:ln>
            <a:solidFill>
              <a:schemeClr val="accent2"/>
            </a:solidFill>
          </a:ln>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000" b="1" dirty="0" smtClean="0">
                <a:solidFill>
                  <a:schemeClr val="bg1"/>
                </a:solidFill>
              </a:rPr>
              <a:t>Objective</a:t>
            </a:r>
            <a:endParaRPr lang="en-US" sz="4000" b="1" dirty="0">
              <a:solidFill>
                <a:schemeClr val="bg1"/>
              </a:solidFill>
            </a:endParaRPr>
          </a:p>
        </p:txBody>
      </p:sp>
    </p:spTree>
    <p:extLst>
      <p:ext uri="{BB962C8B-B14F-4D97-AF65-F5344CB8AC3E}">
        <p14:creationId xmlns:p14="http://schemas.microsoft.com/office/powerpoint/2010/main" val="4174540908"/>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2590800" cy="4953000"/>
          </a:xfrm>
        </p:spPr>
        <p:txBody>
          <a:bodyPr>
            <a:normAutofit lnSpcReduction="10000"/>
          </a:bodyPr>
          <a:lstStyle/>
          <a:p>
            <a:pPr marL="0" indent="0">
              <a:buNone/>
            </a:pPr>
            <a:r>
              <a:rPr lang="en-US" dirty="0" smtClean="0"/>
              <a:t>    Eleven</a:t>
            </a:r>
          </a:p>
          <a:p>
            <a:pPr marL="0" indent="0">
              <a:buNone/>
            </a:pPr>
            <a:r>
              <a:rPr lang="en-US" dirty="0" smtClean="0"/>
              <a:t>    Twelve</a:t>
            </a:r>
          </a:p>
          <a:p>
            <a:pPr marL="0" indent="0">
              <a:buNone/>
            </a:pPr>
            <a:r>
              <a:rPr lang="en-US" dirty="0" smtClean="0"/>
              <a:t>    Thirteen</a:t>
            </a:r>
          </a:p>
          <a:p>
            <a:pPr marL="0" indent="0">
              <a:buNone/>
            </a:pPr>
            <a:r>
              <a:rPr lang="en-US" dirty="0" smtClean="0"/>
              <a:t>    Fourteen</a:t>
            </a:r>
          </a:p>
          <a:p>
            <a:pPr marL="0" indent="0">
              <a:buNone/>
            </a:pPr>
            <a:r>
              <a:rPr lang="en-US" dirty="0" smtClean="0"/>
              <a:t>    Fifteen</a:t>
            </a:r>
          </a:p>
          <a:p>
            <a:pPr marL="0" indent="0">
              <a:buNone/>
            </a:pPr>
            <a:r>
              <a:rPr lang="en-US" dirty="0" smtClean="0"/>
              <a:t>    Sixteen</a:t>
            </a:r>
          </a:p>
          <a:p>
            <a:pPr marL="0" indent="0">
              <a:buNone/>
            </a:pPr>
            <a:r>
              <a:rPr lang="en-US" dirty="0" smtClean="0"/>
              <a:t>    Seventeen</a:t>
            </a:r>
          </a:p>
          <a:p>
            <a:pPr marL="0" indent="0">
              <a:buNone/>
            </a:pPr>
            <a:r>
              <a:rPr lang="en-US" dirty="0" smtClean="0"/>
              <a:t>    Eighteen</a:t>
            </a:r>
          </a:p>
          <a:p>
            <a:pPr marL="0" indent="0">
              <a:buNone/>
            </a:pPr>
            <a:r>
              <a:rPr lang="en-US" dirty="0" smtClean="0"/>
              <a:t>    Nineteen</a:t>
            </a:r>
            <a:endParaRPr lang="en-US" dirty="0"/>
          </a:p>
        </p:txBody>
      </p:sp>
      <p:sp>
        <p:nvSpPr>
          <p:cNvPr id="4" name="TextBox 3"/>
          <p:cNvSpPr txBox="1"/>
          <p:nvPr/>
        </p:nvSpPr>
        <p:spPr>
          <a:xfrm>
            <a:off x="5867400" y="1600200"/>
            <a:ext cx="2286000" cy="4031873"/>
          </a:xfrm>
          <a:prstGeom prst="rect">
            <a:avLst/>
          </a:prstGeom>
          <a:noFill/>
        </p:spPr>
        <p:txBody>
          <a:bodyPr wrap="square" rtlCol="0">
            <a:spAutoFit/>
          </a:bodyPr>
          <a:lstStyle/>
          <a:p>
            <a:r>
              <a:rPr lang="en-US" sz="3200" dirty="0" smtClean="0"/>
              <a:t>Twenty</a:t>
            </a:r>
          </a:p>
          <a:p>
            <a:r>
              <a:rPr lang="en-US" sz="3200" dirty="0" smtClean="0"/>
              <a:t>Thirty</a:t>
            </a:r>
          </a:p>
          <a:p>
            <a:r>
              <a:rPr lang="en-US" sz="3200" dirty="0" smtClean="0"/>
              <a:t>Forty</a:t>
            </a:r>
          </a:p>
          <a:p>
            <a:r>
              <a:rPr lang="en-US" sz="3200" dirty="0" smtClean="0"/>
              <a:t>Fifty</a:t>
            </a:r>
          </a:p>
          <a:p>
            <a:r>
              <a:rPr lang="en-US" sz="3200" dirty="0" smtClean="0"/>
              <a:t>Sixty</a:t>
            </a:r>
          </a:p>
          <a:p>
            <a:r>
              <a:rPr lang="en-US" sz="3200" dirty="0" smtClean="0"/>
              <a:t>Seventy</a:t>
            </a:r>
          </a:p>
          <a:p>
            <a:r>
              <a:rPr lang="en-US" sz="3200" dirty="0" smtClean="0"/>
              <a:t>Eighty</a:t>
            </a:r>
          </a:p>
          <a:p>
            <a:r>
              <a:rPr lang="en-US" sz="3200" dirty="0" smtClean="0"/>
              <a:t>Ninety</a:t>
            </a:r>
            <a:endParaRPr lang="en-US" sz="3200" dirty="0"/>
          </a:p>
        </p:txBody>
      </p:sp>
      <p:sp>
        <p:nvSpPr>
          <p:cNvPr id="7" name="Title 6"/>
          <p:cNvSpPr>
            <a:spLocks noGrp="1"/>
          </p:cNvSpPr>
          <p:nvPr>
            <p:ph type="title"/>
          </p:nvPr>
        </p:nvSpPr>
        <p:spPr/>
        <p:txBody>
          <a:bodyPr/>
          <a:lstStyle/>
          <a:p>
            <a:endParaRPr lang="en-US" dirty="0"/>
          </a:p>
        </p:txBody>
      </p:sp>
      <p:sp>
        <p:nvSpPr>
          <p:cNvPr id="8" name="Title 1"/>
          <p:cNvSpPr txBox="1">
            <a:spLocks/>
          </p:cNvSpPr>
          <p:nvPr/>
        </p:nvSpPr>
        <p:spPr>
          <a:xfrm>
            <a:off x="337226" y="237517"/>
            <a:ext cx="8610600" cy="533400"/>
          </a:xfrm>
          <a:prstGeom prst="rect">
            <a:avLst/>
          </a:prstGeom>
          <a:solidFill>
            <a:schemeClr val="tx2">
              <a:lumMod val="60000"/>
              <a:lumOff val="40000"/>
            </a:schemeClr>
          </a:solidFill>
          <a:ln>
            <a:solidFill>
              <a:schemeClr val="accent2"/>
            </a:solidFill>
          </a:ln>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b="1" smtClean="0">
                <a:solidFill>
                  <a:schemeClr val="bg1"/>
                </a:solidFill>
              </a:rPr>
              <a:t>Place Value Mathematics</a:t>
            </a:r>
            <a:endParaRPr lang="en-US" sz="3600" b="1" dirty="0">
              <a:solidFill>
                <a:schemeClr val="bg1"/>
              </a:solidFill>
            </a:endParaRPr>
          </a:p>
        </p:txBody>
      </p:sp>
    </p:spTree>
    <p:extLst>
      <p:ext uri="{BB962C8B-B14F-4D97-AF65-F5344CB8AC3E}">
        <p14:creationId xmlns:p14="http://schemas.microsoft.com/office/powerpoint/2010/main" val="258197009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1000"/>
                                        <p:tgtEl>
                                          <p:spTgt spid="3">
                                            <p:txEl>
                                              <p:pRg st="5" end="5"/>
                                            </p:txEl>
                                          </p:spTgt>
                                        </p:tgtEl>
                                      </p:cBhvr>
                                    </p:animEffect>
                                    <p:anim calcmode="lin" valueType="num">
                                      <p:cBhvr>
                                        <p:cTn id="3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1000"/>
                                        <p:tgtEl>
                                          <p:spTgt spid="3">
                                            <p:txEl>
                                              <p:pRg st="6" end="6"/>
                                            </p:txEl>
                                          </p:spTgt>
                                        </p:tgtEl>
                                      </p:cBhvr>
                                    </p:animEffect>
                                    <p:anim calcmode="lin" valueType="num">
                                      <p:cBhvr>
                                        <p:cTn id="3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0" presetID="42" presetClass="entr" presetSubtype="0" fill="hold" nodeType="with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1000"/>
                                        <p:tgtEl>
                                          <p:spTgt spid="3">
                                            <p:txEl>
                                              <p:pRg st="7" end="7"/>
                                            </p:txEl>
                                          </p:spTgt>
                                        </p:tgtEl>
                                      </p:cBhvr>
                                    </p:animEffect>
                                    <p:anim calcmode="lin" valueType="num">
                                      <p:cBhvr>
                                        <p:cTn id="43"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7" end="7"/>
                                            </p:txEl>
                                          </p:spTgt>
                                        </p:tgtEl>
                                        <p:attrNameLst>
                                          <p:attrName>ppt_y</p:attrName>
                                        </p:attrNameLst>
                                      </p:cBhvr>
                                      <p:tavLst>
                                        <p:tav tm="0">
                                          <p:val>
                                            <p:strVal val="#ppt_y+.1"/>
                                          </p:val>
                                        </p:tav>
                                        <p:tav tm="100000">
                                          <p:val>
                                            <p:strVal val="#ppt_y"/>
                                          </p:val>
                                        </p:tav>
                                      </p:tavLst>
                                    </p:anim>
                                  </p:childTnLst>
                                </p:cTn>
                              </p:par>
                              <p:par>
                                <p:cTn id="45" presetID="42" presetClass="entr" presetSubtype="0" fill="hold" nodeType="with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1000"/>
                                        <p:tgtEl>
                                          <p:spTgt spid="3">
                                            <p:txEl>
                                              <p:pRg st="8" end="8"/>
                                            </p:txEl>
                                          </p:spTgt>
                                        </p:tgtEl>
                                      </p:cBhvr>
                                    </p:animEffect>
                                    <p:anim calcmode="lin" valueType="num">
                                      <p:cBhvr>
                                        <p:cTn id="48"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nodeType="clickEffect">
                                  <p:stCondLst>
                                    <p:cond delay="0"/>
                                  </p:stCondLst>
                                  <p:childTnLst>
                                    <p:set>
                                      <p:cBhvr>
                                        <p:cTn id="53" dur="1" fill="hold">
                                          <p:stCondLst>
                                            <p:cond delay="0"/>
                                          </p:stCondLst>
                                        </p:cTn>
                                        <p:tgtEl>
                                          <p:spTgt spid="4">
                                            <p:txEl>
                                              <p:pRg st="0" end="0"/>
                                            </p:txEl>
                                          </p:spTgt>
                                        </p:tgtEl>
                                        <p:attrNameLst>
                                          <p:attrName>style.visibility</p:attrName>
                                        </p:attrNameLst>
                                      </p:cBhvr>
                                      <p:to>
                                        <p:strVal val="visible"/>
                                      </p:to>
                                    </p:set>
                                    <p:animEffect transition="in" filter="fade">
                                      <p:cBhvr>
                                        <p:cTn id="54" dur="1000"/>
                                        <p:tgtEl>
                                          <p:spTgt spid="4">
                                            <p:txEl>
                                              <p:pRg st="0" end="0"/>
                                            </p:txEl>
                                          </p:spTgt>
                                        </p:tgtEl>
                                      </p:cBhvr>
                                    </p:animEffect>
                                    <p:anim calcmode="lin" valueType="num">
                                      <p:cBhvr>
                                        <p:cTn id="55"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56" dur="1000" fill="hold"/>
                                        <p:tgtEl>
                                          <p:spTgt spid="4">
                                            <p:txEl>
                                              <p:pRg st="0" end="0"/>
                                            </p:txEl>
                                          </p:spTgt>
                                        </p:tgtEl>
                                        <p:attrNameLst>
                                          <p:attrName>ppt_y</p:attrName>
                                        </p:attrNameLst>
                                      </p:cBhvr>
                                      <p:tavLst>
                                        <p:tav tm="0">
                                          <p:val>
                                            <p:strVal val="#ppt_y+.1"/>
                                          </p:val>
                                        </p:tav>
                                        <p:tav tm="100000">
                                          <p:val>
                                            <p:strVal val="#ppt_y"/>
                                          </p:val>
                                        </p:tav>
                                      </p:tavLst>
                                    </p:anim>
                                  </p:childTnLst>
                                </p:cTn>
                              </p:par>
                              <p:par>
                                <p:cTn id="57" presetID="42" presetClass="entr" presetSubtype="0" fill="hold" nodeType="withEffect">
                                  <p:stCondLst>
                                    <p:cond delay="0"/>
                                  </p:stCondLst>
                                  <p:childTnLst>
                                    <p:set>
                                      <p:cBhvr>
                                        <p:cTn id="58" dur="1" fill="hold">
                                          <p:stCondLst>
                                            <p:cond delay="0"/>
                                          </p:stCondLst>
                                        </p:cTn>
                                        <p:tgtEl>
                                          <p:spTgt spid="4">
                                            <p:txEl>
                                              <p:pRg st="1" end="1"/>
                                            </p:txEl>
                                          </p:spTgt>
                                        </p:tgtEl>
                                        <p:attrNameLst>
                                          <p:attrName>style.visibility</p:attrName>
                                        </p:attrNameLst>
                                      </p:cBhvr>
                                      <p:to>
                                        <p:strVal val="visible"/>
                                      </p:to>
                                    </p:set>
                                    <p:animEffect transition="in" filter="fade">
                                      <p:cBhvr>
                                        <p:cTn id="59" dur="1000"/>
                                        <p:tgtEl>
                                          <p:spTgt spid="4">
                                            <p:txEl>
                                              <p:pRg st="1" end="1"/>
                                            </p:txEl>
                                          </p:spTgt>
                                        </p:tgtEl>
                                      </p:cBhvr>
                                    </p:animEffect>
                                    <p:anim calcmode="lin" valueType="num">
                                      <p:cBhvr>
                                        <p:cTn id="60"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61" dur="1000" fill="hold"/>
                                        <p:tgtEl>
                                          <p:spTgt spid="4">
                                            <p:txEl>
                                              <p:pRg st="1" end="1"/>
                                            </p:txEl>
                                          </p:spTgt>
                                        </p:tgtEl>
                                        <p:attrNameLst>
                                          <p:attrName>ppt_y</p:attrName>
                                        </p:attrNameLst>
                                      </p:cBhvr>
                                      <p:tavLst>
                                        <p:tav tm="0">
                                          <p:val>
                                            <p:strVal val="#ppt_y+.1"/>
                                          </p:val>
                                        </p:tav>
                                        <p:tav tm="100000">
                                          <p:val>
                                            <p:strVal val="#ppt_y"/>
                                          </p:val>
                                        </p:tav>
                                      </p:tavLst>
                                    </p:anim>
                                  </p:childTnLst>
                                </p:cTn>
                              </p:par>
                              <p:par>
                                <p:cTn id="62" presetID="42" presetClass="entr" presetSubtype="0" fill="hold" nodeType="withEffect">
                                  <p:stCondLst>
                                    <p:cond delay="0"/>
                                  </p:stCondLst>
                                  <p:childTnLst>
                                    <p:set>
                                      <p:cBhvr>
                                        <p:cTn id="63" dur="1" fill="hold">
                                          <p:stCondLst>
                                            <p:cond delay="0"/>
                                          </p:stCondLst>
                                        </p:cTn>
                                        <p:tgtEl>
                                          <p:spTgt spid="4">
                                            <p:txEl>
                                              <p:pRg st="2" end="2"/>
                                            </p:txEl>
                                          </p:spTgt>
                                        </p:tgtEl>
                                        <p:attrNameLst>
                                          <p:attrName>style.visibility</p:attrName>
                                        </p:attrNameLst>
                                      </p:cBhvr>
                                      <p:to>
                                        <p:strVal val="visible"/>
                                      </p:to>
                                    </p:set>
                                    <p:animEffect transition="in" filter="fade">
                                      <p:cBhvr>
                                        <p:cTn id="64" dur="1000"/>
                                        <p:tgtEl>
                                          <p:spTgt spid="4">
                                            <p:txEl>
                                              <p:pRg st="2" end="2"/>
                                            </p:txEl>
                                          </p:spTgt>
                                        </p:tgtEl>
                                      </p:cBhvr>
                                    </p:animEffect>
                                    <p:anim calcmode="lin" valueType="num">
                                      <p:cBhvr>
                                        <p:cTn id="65"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66" dur="1000" fill="hold"/>
                                        <p:tgtEl>
                                          <p:spTgt spid="4">
                                            <p:txEl>
                                              <p:pRg st="2" end="2"/>
                                            </p:txEl>
                                          </p:spTgt>
                                        </p:tgtEl>
                                        <p:attrNameLst>
                                          <p:attrName>ppt_y</p:attrName>
                                        </p:attrNameLst>
                                      </p:cBhvr>
                                      <p:tavLst>
                                        <p:tav tm="0">
                                          <p:val>
                                            <p:strVal val="#ppt_y+.1"/>
                                          </p:val>
                                        </p:tav>
                                        <p:tav tm="100000">
                                          <p:val>
                                            <p:strVal val="#ppt_y"/>
                                          </p:val>
                                        </p:tav>
                                      </p:tavLst>
                                    </p:anim>
                                  </p:childTnLst>
                                </p:cTn>
                              </p:par>
                              <p:par>
                                <p:cTn id="67" presetID="42" presetClass="entr" presetSubtype="0" fill="hold" nodeType="withEffect">
                                  <p:stCondLst>
                                    <p:cond delay="0"/>
                                  </p:stCondLst>
                                  <p:childTnLst>
                                    <p:set>
                                      <p:cBhvr>
                                        <p:cTn id="68" dur="1" fill="hold">
                                          <p:stCondLst>
                                            <p:cond delay="0"/>
                                          </p:stCondLst>
                                        </p:cTn>
                                        <p:tgtEl>
                                          <p:spTgt spid="4">
                                            <p:txEl>
                                              <p:pRg st="3" end="3"/>
                                            </p:txEl>
                                          </p:spTgt>
                                        </p:tgtEl>
                                        <p:attrNameLst>
                                          <p:attrName>style.visibility</p:attrName>
                                        </p:attrNameLst>
                                      </p:cBhvr>
                                      <p:to>
                                        <p:strVal val="visible"/>
                                      </p:to>
                                    </p:set>
                                    <p:animEffect transition="in" filter="fade">
                                      <p:cBhvr>
                                        <p:cTn id="69" dur="1000"/>
                                        <p:tgtEl>
                                          <p:spTgt spid="4">
                                            <p:txEl>
                                              <p:pRg st="3" end="3"/>
                                            </p:txEl>
                                          </p:spTgt>
                                        </p:tgtEl>
                                      </p:cBhvr>
                                    </p:animEffect>
                                    <p:anim calcmode="lin" valueType="num">
                                      <p:cBhvr>
                                        <p:cTn id="70"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71" dur="1000" fill="hold"/>
                                        <p:tgtEl>
                                          <p:spTgt spid="4">
                                            <p:txEl>
                                              <p:pRg st="3" end="3"/>
                                            </p:txEl>
                                          </p:spTgt>
                                        </p:tgtEl>
                                        <p:attrNameLst>
                                          <p:attrName>ppt_y</p:attrName>
                                        </p:attrNameLst>
                                      </p:cBhvr>
                                      <p:tavLst>
                                        <p:tav tm="0">
                                          <p:val>
                                            <p:strVal val="#ppt_y+.1"/>
                                          </p:val>
                                        </p:tav>
                                        <p:tav tm="100000">
                                          <p:val>
                                            <p:strVal val="#ppt_y"/>
                                          </p:val>
                                        </p:tav>
                                      </p:tavLst>
                                    </p:anim>
                                  </p:childTnLst>
                                </p:cTn>
                              </p:par>
                              <p:par>
                                <p:cTn id="72" presetID="42" presetClass="entr" presetSubtype="0" fill="hold" nodeType="withEffect">
                                  <p:stCondLst>
                                    <p:cond delay="0"/>
                                  </p:stCondLst>
                                  <p:childTnLst>
                                    <p:set>
                                      <p:cBhvr>
                                        <p:cTn id="73" dur="1" fill="hold">
                                          <p:stCondLst>
                                            <p:cond delay="0"/>
                                          </p:stCondLst>
                                        </p:cTn>
                                        <p:tgtEl>
                                          <p:spTgt spid="4">
                                            <p:txEl>
                                              <p:pRg st="4" end="4"/>
                                            </p:txEl>
                                          </p:spTgt>
                                        </p:tgtEl>
                                        <p:attrNameLst>
                                          <p:attrName>style.visibility</p:attrName>
                                        </p:attrNameLst>
                                      </p:cBhvr>
                                      <p:to>
                                        <p:strVal val="visible"/>
                                      </p:to>
                                    </p:set>
                                    <p:animEffect transition="in" filter="fade">
                                      <p:cBhvr>
                                        <p:cTn id="74" dur="1000"/>
                                        <p:tgtEl>
                                          <p:spTgt spid="4">
                                            <p:txEl>
                                              <p:pRg st="4" end="4"/>
                                            </p:txEl>
                                          </p:spTgt>
                                        </p:tgtEl>
                                      </p:cBhvr>
                                    </p:animEffect>
                                    <p:anim calcmode="lin" valueType="num">
                                      <p:cBhvr>
                                        <p:cTn id="75"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76" dur="1000" fill="hold"/>
                                        <p:tgtEl>
                                          <p:spTgt spid="4">
                                            <p:txEl>
                                              <p:pRg st="4" end="4"/>
                                            </p:txEl>
                                          </p:spTgt>
                                        </p:tgtEl>
                                        <p:attrNameLst>
                                          <p:attrName>ppt_y</p:attrName>
                                        </p:attrNameLst>
                                      </p:cBhvr>
                                      <p:tavLst>
                                        <p:tav tm="0">
                                          <p:val>
                                            <p:strVal val="#ppt_y+.1"/>
                                          </p:val>
                                        </p:tav>
                                        <p:tav tm="100000">
                                          <p:val>
                                            <p:strVal val="#ppt_y"/>
                                          </p:val>
                                        </p:tav>
                                      </p:tavLst>
                                    </p:anim>
                                  </p:childTnLst>
                                </p:cTn>
                              </p:par>
                              <p:par>
                                <p:cTn id="77" presetID="42" presetClass="entr" presetSubtype="0" fill="hold" nodeType="withEffect">
                                  <p:stCondLst>
                                    <p:cond delay="0"/>
                                  </p:stCondLst>
                                  <p:childTnLst>
                                    <p:set>
                                      <p:cBhvr>
                                        <p:cTn id="78" dur="1" fill="hold">
                                          <p:stCondLst>
                                            <p:cond delay="0"/>
                                          </p:stCondLst>
                                        </p:cTn>
                                        <p:tgtEl>
                                          <p:spTgt spid="4">
                                            <p:txEl>
                                              <p:pRg st="5" end="5"/>
                                            </p:txEl>
                                          </p:spTgt>
                                        </p:tgtEl>
                                        <p:attrNameLst>
                                          <p:attrName>style.visibility</p:attrName>
                                        </p:attrNameLst>
                                      </p:cBhvr>
                                      <p:to>
                                        <p:strVal val="visible"/>
                                      </p:to>
                                    </p:set>
                                    <p:animEffect transition="in" filter="fade">
                                      <p:cBhvr>
                                        <p:cTn id="79" dur="1000"/>
                                        <p:tgtEl>
                                          <p:spTgt spid="4">
                                            <p:txEl>
                                              <p:pRg st="5" end="5"/>
                                            </p:txEl>
                                          </p:spTgt>
                                        </p:tgtEl>
                                      </p:cBhvr>
                                    </p:animEffect>
                                    <p:anim calcmode="lin" valueType="num">
                                      <p:cBhvr>
                                        <p:cTn id="80"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81" dur="1000" fill="hold"/>
                                        <p:tgtEl>
                                          <p:spTgt spid="4">
                                            <p:txEl>
                                              <p:pRg st="5" end="5"/>
                                            </p:txEl>
                                          </p:spTgt>
                                        </p:tgtEl>
                                        <p:attrNameLst>
                                          <p:attrName>ppt_y</p:attrName>
                                        </p:attrNameLst>
                                      </p:cBhvr>
                                      <p:tavLst>
                                        <p:tav tm="0">
                                          <p:val>
                                            <p:strVal val="#ppt_y+.1"/>
                                          </p:val>
                                        </p:tav>
                                        <p:tav tm="100000">
                                          <p:val>
                                            <p:strVal val="#ppt_y"/>
                                          </p:val>
                                        </p:tav>
                                      </p:tavLst>
                                    </p:anim>
                                  </p:childTnLst>
                                </p:cTn>
                              </p:par>
                              <p:par>
                                <p:cTn id="82" presetID="42" presetClass="entr" presetSubtype="0" fill="hold" nodeType="withEffect">
                                  <p:stCondLst>
                                    <p:cond delay="0"/>
                                  </p:stCondLst>
                                  <p:childTnLst>
                                    <p:set>
                                      <p:cBhvr>
                                        <p:cTn id="83" dur="1" fill="hold">
                                          <p:stCondLst>
                                            <p:cond delay="0"/>
                                          </p:stCondLst>
                                        </p:cTn>
                                        <p:tgtEl>
                                          <p:spTgt spid="4">
                                            <p:txEl>
                                              <p:pRg st="6" end="6"/>
                                            </p:txEl>
                                          </p:spTgt>
                                        </p:tgtEl>
                                        <p:attrNameLst>
                                          <p:attrName>style.visibility</p:attrName>
                                        </p:attrNameLst>
                                      </p:cBhvr>
                                      <p:to>
                                        <p:strVal val="visible"/>
                                      </p:to>
                                    </p:set>
                                    <p:animEffect transition="in" filter="fade">
                                      <p:cBhvr>
                                        <p:cTn id="84" dur="1000"/>
                                        <p:tgtEl>
                                          <p:spTgt spid="4">
                                            <p:txEl>
                                              <p:pRg st="6" end="6"/>
                                            </p:txEl>
                                          </p:spTgt>
                                        </p:tgtEl>
                                      </p:cBhvr>
                                    </p:animEffect>
                                    <p:anim calcmode="lin" valueType="num">
                                      <p:cBhvr>
                                        <p:cTn id="85"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86" dur="1000" fill="hold"/>
                                        <p:tgtEl>
                                          <p:spTgt spid="4">
                                            <p:txEl>
                                              <p:pRg st="6" end="6"/>
                                            </p:txEl>
                                          </p:spTgt>
                                        </p:tgtEl>
                                        <p:attrNameLst>
                                          <p:attrName>ppt_y</p:attrName>
                                        </p:attrNameLst>
                                      </p:cBhvr>
                                      <p:tavLst>
                                        <p:tav tm="0">
                                          <p:val>
                                            <p:strVal val="#ppt_y+.1"/>
                                          </p:val>
                                        </p:tav>
                                        <p:tav tm="100000">
                                          <p:val>
                                            <p:strVal val="#ppt_y"/>
                                          </p:val>
                                        </p:tav>
                                      </p:tavLst>
                                    </p:anim>
                                  </p:childTnLst>
                                </p:cTn>
                              </p:par>
                              <p:par>
                                <p:cTn id="87" presetID="42" presetClass="entr" presetSubtype="0" fill="hold" nodeType="withEffect">
                                  <p:stCondLst>
                                    <p:cond delay="0"/>
                                  </p:stCondLst>
                                  <p:childTnLst>
                                    <p:set>
                                      <p:cBhvr>
                                        <p:cTn id="88" dur="1" fill="hold">
                                          <p:stCondLst>
                                            <p:cond delay="0"/>
                                          </p:stCondLst>
                                        </p:cTn>
                                        <p:tgtEl>
                                          <p:spTgt spid="4">
                                            <p:txEl>
                                              <p:pRg st="7" end="7"/>
                                            </p:txEl>
                                          </p:spTgt>
                                        </p:tgtEl>
                                        <p:attrNameLst>
                                          <p:attrName>style.visibility</p:attrName>
                                        </p:attrNameLst>
                                      </p:cBhvr>
                                      <p:to>
                                        <p:strVal val="visible"/>
                                      </p:to>
                                    </p:set>
                                    <p:animEffect transition="in" filter="fade">
                                      <p:cBhvr>
                                        <p:cTn id="89" dur="1000"/>
                                        <p:tgtEl>
                                          <p:spTgt spid="4">
                                            <p:txEl>
                                              <p:pRg st="7" end="7"/>
                                            </p:txEl>
                                          </p:spTgt>
                                        </p:tgtEl>
                                      </p:cBhvr>
                                    </p:animEffect>
                                    <p:anim calcmode="lin" valueType="num">
                                      <p:cBhvr>
                                        <p:cTn id="90" dur="1000" fill="hold"/>
                                        <p:tgtEl>
                                          <p:spTgt spid="4">
                                            <p:txEl>
                                              <p:pRg st="7" end="7"/>
                                            </p:txEl>
                                          </p:spTgt>
                                        </p:tgtEl>
                                        <p:attrNameLst>
                                          <p:attrName>ppt_x</p:attrName>
                                        </p:attrNameLst>
                                      </p:cBhvr>
                                      <p:tavLst>
                                        <p:tav tm="0">
                                          <p:val>
                                            <p:strVal val="#ppt_x"/>
                                          </p:val>
                                        </p:tav>
                                        <p:tav tm="100000">
                                          <p:val>
                                            <p:strVal val="#ppt_x"/>
                                          </p:val>
                                        </p:tav>
                                      </p:tavLst>
                                    </p:anim>
                                    <p:anim calcmode="lin" valueType="num">
                                      <p:cBhvr>
                                        <p:cTn id="91" dur="1000" fill="hold"/>
                                        <p:tgtEl>
                                          <p:spTgt spid="4">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creen Shot 2016-04-19 at 11.20.21 A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180983">
            <a:off x="4542341" y="1609657"/>
            <a:ext cx="3391303" cy="4385033"/>
          </a:xfrm>
          <a:prstGeom prst="rect">
            <a:avLst/>
          </a:prstGeom>
          <a:ln w="12700" cap="sq" cmpd="sng">
            <a:solidFill>
              <a:srgbClr val="000000"/>
            </a:solidFill>
            <a:prstDash val="solid"/>
            <a:miter lim="800000"/>
          </a:ln>
          <a:effectLst>
            <a:outerShdw blurRad="63500" dist="50800" dir="2700000" algn="tl" rotWithShape="0">
              <a:prstClr val="black">
                <a:alpha val="40000"/>
              </a:prstClr>
            </a:outerShdw>
          </a:effectLst>
        </p:spPr>
      </p:pic>
      <p:sp>
        <p:nvSpPr>
          <p:cNvPr id="7" name="Text Placeholder 3"/>
          <p:cNvSpPr>
            <a:spLocks noGrp="1"/>
          </p:cNvSpPr>
          <p:nvPr>
            <p:ph type="body" sz="quarter" idx="10"/>
          </p:nvPr>
        </p:nvSpPr>
        <p:spPr>
          <a:xfrm>
            <a:off x="304800" y="838200"/>
            <a:ext cx="8610600" cy="533400"/>
          </a:xfrm>
        </p:spPr>
        <p:txBody>
          <a:bodyPr/>
          <a:lstStyle/>
          <a:p>
            <a:r>
              <a:rPr lang="en-US" sz="2400" dirty="0" smtClean="0"/>
              <a:t>Math learning </a:t>
            </a:r>
            <a:r>
              <a:rPr lang="en-US" sz="2400" dirty="0"/>
              <a:t>e</a:t>
            </a:r>
            <a:r>
              <a:rPr lang="en-US" sz="2400" dirty="0" smtClean="0"/>
              <a:t>xperience</a:t>
            </a:r>
            <a:endParaRPr lang="en-US" sz="2400" dirty="0"/>
          </a:p>
        </p:txBody>
      </p:sp>
      <p:pic>
        <p:nvPicPr>
          <p:cNvPr id="4" name="Picture 3" descr="Screen Shot 2016-04-19 at 11.19.56 AM.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20706625">
            <a:off x="1217753" y="1543950"/>
            <a:ext cx="3485539" cy="4385033"/>
          </a:xfrm>
          <a:prstGeom prst="rect">
            <a:avLst/>
          </a:prstGeom>
          <a:ln w="12700" cap="sq" cmpd="sng">
            <a:solidFill>
              <a:srgbClr val="000000"/>
            </a:solidFill>
            <a:prstDash val="solid"/>
            <a:miter lim="800000"/>
          </a:ln>
          <a:effectLst>
            <a:outerShdw blurRad="63500" dist="50800" dir="2700000" algn="tl" rotWithShape="0">
              <a:prstClr val="black">
                <a:alpha val="40000"/>
              </a:prstClr>
            </a:outerShdw>
          </a:effectLst>
        </p:spPr>
      </p:pic>
      <p:sp>
        <p:nvSpPr>
          <p:cNvPr id="5" name="Slide Number Placeholder 4"/>
          <p:cNvSpPr>
            <a:spLocks noGrp="1"/>
          </p:cNvSpPr>
          <p:nvPr>
            <p:ph type="sldNum" sz="quarter" idx="4"/>
          </p:nvPr>
        </p:nvSpPr>
        <p:spPr/>
        <p:txBody>
          <a:bodyPr/>
          <a:lstStyle/>
          <a:p>
            <a:fld id="{6EF36E0C-29D7-3046-B978-7B10A2E0CECE}" type="slidenum">
              <a:rPr lang="en-US" smtClean="0"/>
              <a:pPr/>
              <a:t>4</a:t>
            </a:fld>
            <a:endParaRPr lang="en-US" dirty="0"/>
          </a:p>
        </p:txBody>
      </p:sp>
      <p:sp>
        <p:nvSpPr>
          <p:cNvPr id="10" name="Title 1"/>
          <p:cNvSpPr>
            <a:spLocks noGrp="1"/>
          </p:cNvSpPr>
          <p:nvPr>
            <p:ph type="title"/>
          </p:nvPr>
        </p:nvSpPr>
        <p:spPr>
          <a:solidFill>
            <a:schemeClr val="tx2">
              <a:lumMod val="60000"/>
              <a:lumOff val="40000"/>
            </a:schemeClr>
          </a:solidFill>
          <a:ln>
            <a:solidFill>
              <a:schemeClr val="accent2"/>
            </a:solidFill>
          </a:ln>
        </p:spPr>
        <p:txBody>
          <a:bodyPr>
            <a:noAutofit/>
          </a:bodyPr>
          <a:lstStyle/>
          <a:p>
            <a:pPr algn="ctr"/>
            <a:r>
              <a:rPr lang="en-US" sz="3600" b="1" dirty="0" smtClean="0">
                <a:solidFill>
                  <a:schemeClr val="bg1"/>
                </a:solidFill>
              </a:rPr>
              <a:t>Math Learning Experience-Number Words</a:t>
            </a:r>
            <a:endParaRPr lang="en-US" sz="3600" b="1" dirty="0">
              <a:solidFill>
                <a:schemeClr val="bg1"/>
              </a:solidFill>
            </a:endParaRPr>
          </a:p>
        </p:txBody>
      </p:sp>
    </p:spTree>
    <p:extLst>
      <p:ext uri="{BB962C8B-B14F-4D97-AF65-F5344CB8AC3E}">
        <p14:creationId xmlns:p14="http://schemas.microsoft.com/office/powerpoint/2010/main" val="9909074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p:txBody>
          <a:bodyPr/>
          <a:lstStyle/>
          <a:p>
            <a:endParaRPr lang="en-US"/>
          </a:p>
        </p:txBody>
      </p:sp>
      <p:pic>
        <p:nvPicPr>
          <p:cNvPr id="1027" name="Picture 3"/>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562100" y="1524000"/>
            <a:ext cx="6096000" cy="4572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itle 1"/>
          <p:cNvSpPr>
            <a:spLocks noGrp="1"/>
          </p:cNvSpPr>
          <p:nvPr>
            <p:ph type="title"/>
          </p:nvPr>
        </p:nvSpPr>
        <p:spPr>
          <a:solidFill>
            <a:schemeClr val="tx2">
              <a:lumMod val="60000"/>
              <a:lumOff val="40000"/>
            </a:schemeClr>
          </a:solidFill>
          <a:ln>
            <a:solidFill>
              <a:schemeClr val="accent2"/>
            </a:solidFill>
          </a:ln>
        </p:spPr>
        <p:txBody>
          <a:bodyPr>
            <a:noAutofit/>
          </a:bodyPr>
          <a:lstStyle/>
          <a:p>
            <a:pPr algn="ctr"/>
            <a:r>
              <a:rPr lang="en-US" sz="3600" b="1" dirty="0" smtClean="0">
                <a:solidFill>
                  <a:schemeClr val="bg1"/>
                </a:solidFill>
              </a:rPr>
              <a:t>Math Domains</a:t>
            </a:r>
            <a:endParaRPr lang="en-US" sz="3600" b="1" dirty="0">
              <a:solidFill>
                <a:schemeClr val="bg1"/>
              </a:solidFill>
            </a:endParaRPr>
          </a:p>
        </p:txBody>
      </p:sp>
    </p:spTree>
    <p:extLst>
      <p:ext uri="{BB962C8B-B14F-4D97-AF65-F5344CB8AC3E}">
        <p14:creationId xmlns:p14="http://schemas.microsoft.com/office/powerpoint/2010/main" val="20327946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extLst>
              <p:ext uri="{D42A27DB-BD31-4B8C-83A1-F6EECF244321}">
                <p14:modId xmlns:p14="http://schemas.microsoft.com/office/powerpoint/2010/main" val="3294712051"/>
              </p:ext>
            </p:extLst>
          </p:nvPr>
        </p:nvGraphicFramePr>
        <p:xfrm>
          <a:off x="266700" y="1309511"/>
          <a:ext cx="8610600" cy="4780133"/>
        </p:xfrm>
        <a:graphic>
          <a:graphicData uri="http://schemas.openxmlformats.org/drawingml/2006/table">
            <a:tbl>
              <a:tblPr firstRow="1" bandRow="1">
                <a:tableStyleId>{F5AB1C69-6EDB-4FF4-983F-18BD219EF322}</a:tableStyleId>
              </a:tblPr>
              <a:tblGrid>
                <a:gridCol w="990600"/>
                <a:gridCol w="2324100"/>
                <a:gridCol w="5295900"/>
              </a:tblGrid>
              <a:tr h="366889">
                <a:tc gridSpan="3">
                  <a:txBody>
                    <a:bodyPr/>
                    <a:lstStyle/>
                    <a:p>
                      <a:pPr algn="l"/>
                      <a:r>
                        <a:rPr lang="en-US" sz="1700" dirty="0" smtClean="0">
                          <a:solidFill>
                            <a:schemeClr val="tx1"/>
                          </a:solidFill>
                          <a:latin typeface="+mn-lt"/>
                        </a:rPr>
                        <a:t>Big Idea: </a:t>
                      </a:r>
                      <a:r>
                        <a:rPr lang="en-US" sz="1700" b="0" u="sng" dirty="0" smtClean="0">
                          <a:solidFill>
                            <a:schemeClr val="tx1"/>
                          </a:solidFill>
                          <a:latin typeface="+mn-lt"/>
                        </a:rPr>
                        <a:t>Building</a:t>
                      </a:r>
                      <a:r>
                        <a:rPr lang="en-US" sz="1700" b="0" u="sng" baseline="0" dirty="0" smtClean="0">
                          <a:solidFill>
                            <a:schemeClr val="tx1"/>
                          </a:solidFill>
                          <a:latin typeface="+mn-lt"/>
                        </a:rPr>
                        <a:t> conceptual understanding of the base-ten system and its structure</a:t>
                      </a:r>
                      <a:endParaRPr lang="en-US" sz="1700" dirty="0">
                        <a:solidFill>
                          <a:srgbClr val="FF0000"/>
                        </a:solidFill>
                        <a:latin typeface="+mn-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pPr algn="ctr"/>
                      <a:endParaRPr lang="en-US" sz="16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pPr algn="ctr"/>
                      <a:endParaRPr lang="en-US" sz="16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2221">
                <a:tc>
                  <a:txBody>
                    <a:bodyPr/>
                    <a:lstStyle/>
                    <a:p>
                      <a:pPr algn="ctr"/>
                      <a:r>
                        <a:rPr lang="en-US" sz="1800" b="1" dirty="0" smtClean="0">
                          <a:solidFill>
                            <a:schemeClr val="tx1"/>
                          </a:solidFill>
                          <a:latin typeface="+mn-lt"/>
                        </a:rPr>
                        <a:t>Grade</a:t>
                      </a:r>
                      <a:endParaRPr lang="en-US" sz="1800" b="1" dirty="0">
                        <a:solidFill>
                          <a:schemeClr val="tx1"/>
                        </a:solidFill>
                        <a:latin typeface="+mn-lt"/>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800" b="1" dirty="0" smtClean="0">
                          <a:solidFill>
                            <a:schemeClr val="tx1"/>
                          </a:solidFill>
                          <a:latin typeface="+mn-lt"/>
                        </a:rPr>
                        <a:t>CCRSM Code</a:t>
                      </a:r>
                      <a:endParaRPr lang="en-US" sz="1800" b="1" dirty="0">
                        <a:solidFill>
                          <a:schemeClr val="tx1"/>
                        </a:solidFill>
                        <a:latin typeface="+mn-lt"/>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800" b="1" dirty="0" smtClean="0">
                          <a:solidFill>
                            <a:schemeClr val="tx1"/>
                          </a:solidFill>
                        </a:rPr>
                        <a:t>Important Points from</a:t>
                      </a:r>
                      <a:r>
                        <a:rPr lang="en-US" sz="1800" b="1" baseline="0" dirty="0" smtClean="0">
                          <a:solidFill>
                            <a:schemeClr val="tx1"/>
                          </a:solidFill>
                        </a:rPr>
                        <a:t> the Group</a:t>
                      </a:r>
                      <a:r>
                        <a:rPr lang="en-US" sz="1800" b="1" dirty="0" smtClean="0">
                          <a:solidFill>
                            <a:schemeClr val="tx1"/>
                          </a:solidFill>
                        </a:rPr>
                        <a:t> Discussion</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578212">
                <a:tc>
                  <a:txBody>
                    <a:bodyPr/>
                    <a:lstStyle/>
                    <a:p>
                      <a:pPr marL="0" marR="0" algn="ctr">
                        <a:spcBef>
                          <a:spcPts val="0"/>
                        </a:spcBef>
                        <a:spcAft>
                          <a:spcPts val="0"/>
                        </a:spcAft>
                      </a:pPr>
                      <a:r>
                        <a:rPr lang="en-US" sz="2000" b="1" dirty="0">
                          <a:effectLst/>
                          <a:latin typeface="+mn-lt"/>
                          <a:ea typeface="Times New Roman"/>
                        </a:rPr>
                        <a:t>5</a:t>
                      </a:r>
                      <a:endParaRPr lang="en-US" sz="1800" dirty="0">
                        <a:effectLst/>
                        <a:latin typeface="+mn-lt"/>
                        <a:ea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algn="l">
                        <a:spcBef>
                          <a:spcPts val="0"/>
                        </a:spcBef>
                        <a:spcAft>
                          <a:spcPts val="0"/>
                        </a:spcAft>
                      </a:pPr>
                      <a:r>
                        <a:rPr lang="en-US" sz="1600" dirty="0" smtClean="0">
                          <a:effectLst/>
                          <a:latin typeface="+mn-lt"/>
                          <a:ea typeface="Times New Roman"/>
                        </a:rPr>
                        <a:t>5.NBT.1</a:t>
                      </a:r>
                      <a:r>
                        <a:rPr lang="en-US" sz="1600" baseline="0" dirty="0" smtClean="0">
                          <a:effectLst/>
                          <a:latin typeface="+mn-lt"/>
                          <a:ea typeface="Times New Roman"/>
                        </a:rPr>
                        <a:t>  5.NBT.2</a:t>
                      </a:r>
                    </a:p>
                    <a:p>
                      <a:pPr marL="0" marR="0" algn="l">
                        <a:spcBef>
                          <a:spcPts val="0"/>
                        </a:spcBef>
                        <a:spcAft>
                          <a:spcPts val="0"/>
                        </a:spcAft>
                      </a:pPr>
                      <a:r>
                        <a:rPr lang="en-US" sz="1600" baseline="0" dirty="0" smtClean="0">
                          <a:effectLst/>
                          <a:latin typeface="+mn-lt"/>
                          <a:ea typeface="Times New Roman"/>
                        </a:rPr>
                        <a:t>5.NBT.3a  5.NBT.4</a:t>
                      </a:r>
                      <a:endParaRPr lang="en-US" sz="1600" dirty="0" smtClean="0">
                        <a:effectLst/>
                        <a:latin typeface="+mn-lt"/>
                        <a:ea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algn="l">
                        <a:spcBef>
                          <a:spcPts val="0"/>
                        </a:spcBef>
                        <a:spcAft>
                          <a:spcPts val="0"/>
                        </a:spcAft>
                      </a:pPr>
                      <a:endParaRPr lang="en-US" sz="1100" dirty="0">
                        <a:effectLst/>
                        <a:latin typeface="+mn-lt"/>
                        <a:ea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578212">
                <a:tc>
                  <a:txBody>
                    <a:bodyPr/>
                    <a:lstStyle/>
                    <a:p>
                      <a:pPr marL="0" marR="0" algn="ctr">
                        <a:spcBef>
                          <a:spcPts val="0"/>
                        </a:spcBef>
                        <a:spcAft>
                          <a:spcPts val="0"/>
                        </a:spcAft>
                      </a:pPr>
                      <a:r>
                        <a:rPr lang="en-US" sz="2000" b="1" dirty="0">
                          <a:effectLst/>
                          <a:latin typeface="+mn-lt"/>
                          <a:ea typeface="Times New Roman"/>
                        </a:rPr>
                        <a:t>4</a:t>
                      </a:r>
                      <a:endParaRPr lang="en-US" sz="1800" dirty="0">
                        <a:effectLst/>
                        <a:latin typeface="+mn-lt"/>
                        <a:ea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algn="l">
                        <a:spcBef>
                          <a:spcPts val="0"/>
                        </a:spcBef>
                        <a:spcAft>
                          <a:spcPts val="0"/>
                        </a:spcAft>
                      </a:pPr>
                      <a:r>
                        <a:rPr lang="en-US" sz="1600" dirty="0" smtClean="0">
                          <a:effectLst/>
                          <a:latin typeface="+mn-lt"/>
                          <a:ea typeface="Times New Roman"/>
                        </a:rPr>
                        <a:t>4.NBT.1  4.NBT.2</a:t>
                      </a:r>
                    </a:p>
                    <a:p>
                      <a:pPr marL="0" marR="0" algn="l">
                        <a:spcBef>
                          <a:spcPts val="0"/>
                        </a:spcBef>
                        <a:spcAft>
                          <a:spcPts val="0"/>
                        </a:spcAft>
                      </a:pPr>
                      <a:r>
                        <a:rPr lang="en-US" sz="1600" dirty="0" smtClean="0">
                          <a:effectLst/>
                          <a:latin typeface="+mn-lt"/>
                          <a:ea typeface="Times New Roman"/>
                        </a:rPr>
                        <a:t>4.NBT.3</a:t>
                      </a: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algn="l">
                        <a:spcBef>
                          <a:spcPts val="0"/>
                        </a:spcBef>
                        <a:spcAft>
                          <a:spcPts val="0"/>
                        </a:spcAft>
                      </a:pPr>
                      <a:endParaRPr lang="en-US" sz="1100" dirty="0">
                        <a:effectLst/>
                        <a:latin typeface="+mn-lt"/>
                        <a:ea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578212">
                <a:tc>
                  <a:txBody>
                    <a:bodyPr/>
                    <a:lstStyle/>
                    <a:p>
                      <a:pPr marL="0" marR="0" algn="ctr">
                        <a:spcBef>
                          <a:spcPts val="0"/>
                        </a:spcBef>
                        <a:spcAft>
                          <a:spcPts val="0"/>
                        </a:spcAft>
                      </a:pPr>
                      <a:r>
                        <a:rPr lang="en-US" sz="2000" b="1" dirty="0">
                          <a:effectLst/>
                          <a:latin typeface="+mn-lt"/>
                          <a:ea typeface="Times New Roman"/>
                        </a:rPr>
                        <a:t>3</a:t>
                      </a:r>
                      <a:endParaRPr lang="en-US" sz="1800" dirty="0">
                        <a:effectLst/>
                        <a:latin typeface="+mn-lt"/>
                        <a:ea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algn="l">
                        <a:spcBef>
                          <a:spcPts val="0"/>
                        </a:spcBef>
                        <a:spcAft>
                          <a:spcPts val="0"/>
                        </a:spcAft>
                      </a:pPr>
                      <a:r>
                        <a:rPr lang="en-US" sz="1600" dirty="0" smtClean="0">
                          <a:effectLst/>
                          <a:latin typeface="+mn-lt"/>
                          <a:ea typeface="Times New Roman"/>
                        </a:rPr>
                        <a:t>3.NBT.1</a:t>
                      </a: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algn="l">
                        <a:spcBef>
                          <a:spcPts val="0"/>
                        </a:spcBef>
                        <a:spcAft>
                          <a:spcPts val="0"/>
                        </a:spcAft>
                      </a:pPr>
                      <a:endParaRPr lang="en-US" sz="1100" dirty="0">
                        <a:effectLst/>
                        <a:latin typeface="+mn-lt"/>
                        <a:ea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578212">
                <a:tc>
                  <a:txBody>
                    <a:bodyPr/>
                    <a:lstStyle/>
                    <a:p>
                      <a:pPr marL="0" marR="0" algn="ctr">
                        <a:spcBef>
                          <a:spcPts val="0"/>
                        </a:spcBef>
                        <a:spcAft>
                          <a:spcPts val="0"/>
                        </a:spcAft>
                      </a:pPr>
                      <a:r>
                        <a:rPr lang="en-US" sz="2000" b="1" dirty="0">
                          <a:effectLst/>
                          <a:latin typeface="+mn-lt"/>
                          <a:ea typeface="Times New Roman"/>
                        </a:rPr>
                        <a:t>2</a:t>
                      </a:r>
                      <a:endParaRPr lang="en-US" sz="1800" dirty="0">
                        <a:effectLst/>
                        <a:latin typeface="+mn-lt"/>
                        <a:ea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algn="l">
                        <a:spcBef>
                          <a:spcPts val="0"/>
                        </a:spcBef>
                        <a:spcAft>
                          <a:spcPts val="0"/>
                        </a:spcAft>
                      </a:pPr>
                      <a:r>
                        <a:rPr lang="en-US" sz="1600" dirty="0" smtClean="0">
                          <a:effectLst/>
                          <a:latin typeface="+mn-lt"/>
                          <a:ea typeface="Times New Roman"/>
                        </a:rPr>
                        <a:t>2.NBT.1a  2.NBT.1b</a:t>
                      </a:r>
                    </a:p>
                    <a:p>
                      <a:pPr marL="0" marR="0" algn="l">
                        <a:spcBef>
                          <a:spcPts val="0"/>
                        </a:spcBef>
                        <a:spcAft>
                          <a:spcPts val="0"/>
                        </a:spcAft>
                      </a:pPr>
                      <a:r>
                        <a:rPr lang="en-US" sz="1600" dirty="0" smtClean="0">
                          <a:effectLst/>
                          <a:latin typeface="+mn-lt"/>
                          <a:ea typeface="Times New Roman"/>
                        </a:rPr>
                        <a:t>2.NBT.3</a:t>
                      </a: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algn="l">
                        <a:spcBef>
                          <a:spcPts val="0"/>
                        </a:spcBef>
                        <a:spcAft>
                          <a:spcPts val="0"/>
                        </a:spcAft>
                      </a:pPr>
                      <a:endParaRPr lang="en-US" sz="1100" dirty="0">
                        <a:effectLst/>
                        <a:latin typeface="+mn-lt"/>
                        <a:ea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578212">
                <a:tc>
                  <a:txBody>
                    <a:bodyPr/>
                    <a:lstStyle/>
                    <a:p>
                      <a:pPr marL="0" marR="0" algn="ctr">
                        <a:spcBef>
                          <a:spcPts val="0"/>
                        </a:spcBef>
                        <a:spcAft>
                          <a:spcPts val="0"/>
                        </a:spcAft>
                      </a:pPr>
                      <a:r>
                        <a:rPr lang="en-US" sz="2000" b="1" dirty="0">
                          <a:effectLst/>
                          <a:latin typeface="+mn-lt"/>
                          <a:ea typeface="Times New Roman"/>
                        </a:rPr>
                        <a:t>1</a:t>
                      </a:r>
                      <a:endParaRPr lang="en-US" sz="1800" dirty="0">
                        <a:effectLst/>
                        <a:latin typeface="+mn-lt"/>
                        <a:ea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algn="l">
                        <a:spcBef>
                          <a:spcPts val="0"/>
                        </a:spcBef>
                        <a:spcAft>
                          <a:spcPts val="0"/>
                        </a:spcAft>
                      </a:pPr>
                      <a:r>
                        <a:rPr lang="en-US" sz="1600" dirty="0" smtClean="0">
                          <a:effectLst/>
                          <a:latin typeface="+mn-lt"/>
                          <a:ea typeface="Times New Roman"/>
                        </a:rPr>
                        <a:t>1.NBT.2a   1.NBT.2b</a:t>
                      </a:r>
                    </a:p>
                    <a:p>
                      <a:pPr marL="0" marR="0" algn="l">
                        <a:spcBef>
                          <a:spcPts val="0"/>
                        </a:spcBef>
                        <a:spcAft>
                          <a:spcPts val="0"/>
                        </a:spcAft>
                      </a:pPr>
                      <a:r>
                        <a:rPr lang="en-US" sz="1600" dirty="0" smtClean="0">
                          <a:effectLst/>
                          <a:latin typeface="+mn-lt"/>
                          <a:ea typeface="Times New Roman"/>
                        </a:rPr>
                        <a:t>1.NBT.2c</a:t>
                      </a:r>
                      <a:endParaRPr lang="en-US" sz="1600" dirty="0">
                        <a:effectLst/>
                        <a:latin typeface="+mn-lt"/>
                        <a:ea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algn="l">
                        <a:spcBef>
                          <a:spcPts val="0"/>
                        </a:spcBef>
                        <a:spcAft>
                          <a:spcPts val="0"/>
                        </a:spcAft>
                      </a:pPr>
                      <a:endParaRPr lang="en-US" sz="1100" dirty="0">
                        <a:effectLst/>
                        <a:latin typeface="+mn-lt"/>
                        <a:ea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578212">
                <a:tc>
                  <a:txBody>
                    <a:bodyPr/>
                    <a:lstStyle/>
                    <a:p>
                      <a:pPr marL="0" marR="0" algn="ctr">
                        <a:spcBef>
                          <a:spcPts val="0"/>
                        </a:spcBef>
                        <a:spcAft>
                          <a:spcPts val="0"/>
                        </a:spcAft>
                      </a:pPr>
                      <a:r>
                        <a:rPr lang="en-US" sz="2000" b="1" dirty="0">
                          <a:effectLst/>
                          <a:latin typeface="+mn-lt"/>
                          <a:ea typeface="Times New Roman"/>
                        </a:rPr>
                        <a:t>K</a:t>
                      </a:r>
                      <a:endParaRPr lang="en-US" sz="1800" dirty="0">
                        <a:effectLst/>
                        <a:latin typeface="+mn-lt"/>
                        <a:ea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algn="l">
                        <a:spcBef>
                          <a:spcPts val="0"/>
                        </a:spcBef>
                        <a:spcAft>
                          <a:spcPts val="0"/>
                        </a:spcAft>
                      </a:pPr>
                      <a:r>
                        <a:rPr lang="en-US" sz="1600" dirty="0" smtClean="0">
                          <a:effectLst/>
                          <a:latin typeface="+mn-lt"/>
                          <a:ea typeface="Times New Roman"/>
                        </a:rPr>
                        <a:t>K.NBT.1</a:t>
                      </a:r>
                      <a:endParaRPr lang="en-US" sz="1600" dirty="0">
                        <a:effectLst/>
                        <a:latin typeface="+mn-lt"/>
                        <a:ea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algn="l">
                        <a:spcBef>
                          <a:spcPts val="0"/>
                        </a:spcBef>
                        <a:spcAft>
                          <a:spcPts val="0"/>
                        </a:spcAft>
                      </a:pPr>
                      <a:endParaRPr lang="en-US" sz="1100" dirty="0">
                        <a:effectLst/>
                        <a:latin typeface="+mn-lt"/>
                        <a:ea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578212">
                <a:tc>
                  <a:txBody>
                    <a:bodyPr/>
                    <a:lstStyle/>
                    <a:p>
                      <a:pPr marL="0" marR="0" algn="ctr">
                        <a:spcBef>
                          <a:spcPts val="0"/>
                        </a:spcBef>
                        <a:spcAft>
                          <a:spcPts val="0"/>
                        </a:spcAft>
                      </a:pPr>
                      <a:r>
                        <a:rPr lang="en-US" sz="1800" b="1" dirty="0" smtClean="0">
                          <a:effectLst/>
                          <a:latin typeface="+mn-lt"/>
                          <a:ea typeface="Times New Roman"/>
                        </a:rPr>
                        <a:t>PK</a:t>
                      </a:r>
                      <a:endParaRPr lang="en-US" sz="1800" b="1" dirty="0">
                        <a:effectLst/>
                        <a:latin typeface="+mn-lt"/>
                        <a:ea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lvl="0"/>
                      <a:r>
                        <a:rPr lang="en-US" sz="1800" kern="1200" dirty="0" smtClean="0">
                          <a:solidFill>
                            <a:schemeClr val="dk1"/>
                          </a:solidFill>
                          <a:effectLst/>
                          <a:latin typeface="+mn-lt"/>
                          <a:ea typeface="+mn-ea"/>
                          <a:cs typeface="+mn-cs"/>
                        </a:rPr>
                        <a:t>20a</a:t>
                      </a:r>
                    </a:p>
                    <a:p>
                      <a:r>
                        <a:rPr lang="en-US" sz="1800" kern="1200" dirty="0" smtClean="0">
                          <a:solidFill>
                            <a:schemeClr val="dk1"/>
                          </a:solidFill>
                          <a:effectLst/>
                          <a:latin typeface="+mn-lt"/>
                          <a:ea typeface="+mn-ea"/>
                          <a:cs typeface="+mn-cs"/>
                        </a:rPr>
                        <a:t>20b</a:t>
                      </a:r>
                      <a:r>
                        <a:rPr lang="en-US" sz="1600" dirty="0" smtClean="0">
                          <a:effectLst/>
                        </a:rPr>
                        <a:t> </a:t>
                      </a:r>
                      <a:endParaRPr lang="en-US" sz="1600" dirty="0">
                        <a:effectLst/>
                        <a:latin typeface="+mn-lt"/>
                        <a:ea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algn="l">
                        <a:spcBef>
                          <a:spcPts val="0"/>
                        </a:spcBef>
                        <a:spcAft>
                          <a:spcPts val="0"/>
                        </a:spcAft>
                      </a:pPr>
                      <a:r>
                        <a:rPr lang="en-US" sz="1800" kern="1200" dirty="0" smtClean="0">
                          <a:solidFill>
                            <a:schemeClr val="dk1"/>
                          </a:solidFill>
                          <a:effectLst/>
                          <a:latin typeface="+mn-lt"/>
                          <a:ea typeface="+mn-ea"/>
                          <a:cs typeface="+mn-cs"/>
                        </a:rPr>
                        <a:t>Uses number concepts and operations — counts and quantifies.</a:t>
                      </a:r>
                      <a:r>
                        <a:rPr lang="en-US" sz="1100" dirty="0" smtClean="0">
                          <a:effectLst/>
                        </a:rPr>
                        <a:t> </a:t>
                      </a:r>
                      <a:endParaRPr lang="en-US" sz="1100" dirty="0">
                        <a:effectLst/>
                        <a:latin typeface="+mn-lt"/>
                        <a:ea typeface="Times New Roman"/>
                      </a:endParaRPr>
                    </a:p>
                  </a:txBody>
                  <a:tcPr marL="68580" marR="6858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4" name="Text Placeholder 3"/>
          <p:cNvSpPr>
            <a:spLocks noGrp="1"/>
          </p:cNvSpPr>
          <p:nvPr>
            <p:ph type="body" sz="quarter" idx="10"/>
          </p:nvPr>
        </p:nvSpPr>
        <p:spPr/>
        <p:txBody>
          <a:bodyPr/>
          <a:lstStyle/>
          <a:p>
            <a:r>
              <a:rPr lang="en-US" sz="2400" dirty="0" smtClean="0"/>
              <a:t>Vertical Alignment Chart</a:t>
            </a:r>
            <a:endParaRPr lang="en-US" sz="2400" dirty="0"/>
          </a:p>
        </p:txBody>
      </p:sp>
      <p:sp>
        <p:nvSpPr>
          <p:cNvPr id="5" name="Slide Number Placeholder 4"/>
          <p:cNvSpPr>
            <a:spLocks noGrp="1"/>
          </p:cNvSpPr>
          <p:nvPr>
            <p:ph type="sldNum" sz="quarter" idx="4"/>
          </p:nvPr>
        </p:nvSpPr>
        <p:spPr/>
        <p:txBody>
          <a:bodyPr/>
          <a:lstStyle/>
          <a:p>
            <a:fld id="{6EF36E0C-29D7-3046-B978-7B10A2E0CECE}" type="slidenum">
              <a:rPr lang="en-US" smtClean="0"/>
              <a:pPr/>
              <a:t>6</a:t>
            </a:fld>
            <a:endParaRPr lang="en-US" dirty="0"/>
          </a:p>
        </p:txBody>
      </p:sp>
      <p:sp>
        <p:nvSpPr>
          <p:cNvPr id="7" name="Title 1"/>
          <p:cNvSpPr>
            <a:spLocks noGrp="1"/>
          </p:cNvSpPr>
          <p:nvPr>
            <p:ph type="title"/>
          </p:nvPr>
        </p:nvSpPr>
        <p:spPr>
          <a:solidFill>
            <a:schemeClr val="tx2">
              <a:lumMod val="60000"/>
              <a:lumOff val="40000"/>
            </a:schemeClr>
          </a:solidFill>
          <a:ln>
            <a:solidFill>
              <a:schemeClr val="accent2"/>
            </a:solidFill>
          </a:ln>
        </p:spPr>
        <p:txBody>
          <a:bodyPr>
            <a:noAutofit/>
          </a:bodyPr>
          <a:lstStyle/>
          <a:p>
            <a:pPr algn="ctr"/>
            <a:r>
              <a:rPr lang="en-US" sz="3600" b="1" dirty="0" smtClean="0">
                <a:solidFill>
                  <a:schemeClr val="bg1"/>
                </a:solidFill>
              </a:rPr>
              <a:t>Investigating Vertical Alignment</a:t>
            </a:r>
            <a:endParaRPr lang="en-US" sz="3600" b="1" dirty="0">
              <a:solidFill>
                <a:schemeClr val="bg1"/>
              </a:solidFill>
            </a:endParaRPr>
          </a:p>
        </p:txBody>
      </p:sp>
    </p:spTree>
    <p:extLst>
      <p:ext uri="{BB962C8B-B14F-4D97-AF65-F5344CB8AC3E}">
        <p14:creationId xmlns:p14="http://schemas.microsoft.com/office/powerpoint/2010/main" val="15777690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47800"/>
            <a:ext cx="8610600" cy="4114800"/>
          </a:xfrm>
        </p:spPr>
        <p:txBody>
          <a:bodyPr/>
          <a:lstStyle/>
          <a:p>
            <a:r>
              <a:rPr lang="en-US" sz="2600" b="1" dirty="0" smtClean="0">
                <a:solidFill>
                  <a:srgbClr val="000000"/>
                </a:solidFill>
              </a:rPr>
              <a:t>Focus Domain: Number and Operations in Base Ten</a:t>
            </a:r>
            <a:endParaRPr lang="en-US" sz="2600" dirty="0">
              <a:solidFill>
                <a:srgbClr val="000000"/>
              </a:solidFill>
            </a:endParaRPr>
          </a:p>
          <a:p>
            <a:pPr marL="457200" indent="-457200">
              <a:spcBef>
                <a:spcPts val="1800"/>
              </a:spcBef>
              <a:buFont typeface="+mj-lt"/>
              <a:buAutoNum type="arabicPeriod"/>
            </a:pPr>
            <a:r>
              <a:rPr lang="en-US" dirty="0" smtClean="0">
                <a:solidFill>
                  <a:srgbClr val="000000"/>
                </a:solidFill>
              </a:rPr>
              <a:t>Select </a:t>
            </a:r>
            <a:r>
              <a:rPr lang="en-US" dirty="0">
                <a:solidFill>
                  <a:srgbClr val="000000"/>
                </a:solidFill>
              </a:rPr>
              <a:t>the big idea you will be studying.</a:t>
            </a:r>
          </a:p>
          <a:p>
            <a:pPr marL="457200" lvl="1" indent="0">
              <a:spcBef>
                <a:spcPts val="1800"/>
              </a:spcBef>
              <a:buNone/>
            </a:pPr>
            <a:r>
              <a:rPr lang="en-US" sz="2600" b="1" dirty="0" smtClean="0"/>
              <a:t>Understand the base ten system and its structure.</a:t>
            </a:r>
            <a:endParaRPr lang="en-US" sz="2600" dirty="0" smtClean="0"/>
          </a:p>
          <a:p>
            <a:pPr marL="457200" indent="-457200">
              <a:spcBef>
                <a:spcPts val="1800"/>
              </a:spcBef>
              <a:buFont typeface="+mj-lt"/>
              <a:buAutoNum type="arabicPeriod" startAt="2"/>
            </a:pPr>
            <a:r>
              <a:rPr lang="en-US" dirty="0"/>
              <a:t>Determine what your big idea means.</a:t>
            </a:r>
          </a:p>
          <a:p>
            <a:pPr>
              <a:spcBef>
                <a:spcPts val="1800"/>
              </a:spcBef>
            </a:pPr>
            <a:r>
              <a:rPr lang="en-US" dirty="0" smtClean="0"/>
              <a:t>(Discuss the meaning of the big idea in terms of what students need to know and be able to do to demonstrate understanding and application of the base ten system and its structure. )</a:t>
            </a:r>
            <a:endParaRPr lang="en-US" dirty="0"/>
          </a:p>
          <a:p>
            <a:pPr>
              <a:spcBef>
                <a:spcPts val="1800"/>
              </a:spcBef>
            </a:pPr>
            <a:endParaRPr lang="en-US" dirty="0" smtClean="0"/>
          </a:p>
        </p:txBody>
      </p:sp>
      <p:sp>
        <p:nvSpPr>
          <p:cNvPr id="6" name="Slide Number Placeholder 5"/>
          <p:cNvSpPr>
            <a:spLocks noGrp="1"/>
          </p:cNvSpPr>
          <p:nvPr>
            <p:ph type="sldNum" sz="quarter" idx="4"/>
          </p:nvPr>
        </p:nvSpPr>
        <p:spPr/>
        <p:txBody>
          <a:bodyPr/>
          <a:lstStyle/>
          <a:p>
            <a:fld id="{6EF36E0C-29D7-3046-B978-7B10A2E0CECE}" type="slidenum">
              <a:rPr lang="en-US" smtClean="0"/>
              <a:pPr/>
              <a:t>7</a:t>
            </a:fld>
            <a:endParaRPr lang="en-US" dirty="0"/>
          </a:p>
        </p:txBody>
      </p:sp>
      <p:sp>
        <p:nvSpPr>
          <p:cNvPr id="7" name="Title 1"/>
          <p:cNvSpPr>
            <a:spLocks noGrp="1"/>
          </p:cNvSpPr>
          <p:nvPr>
            <p:ph type="title"/>
          </p:nvPr>
        </p:nvSpPr>
        <p:spPr>
          <a:solidFill>
            <a:schemeClr val="tx2">
              <a:lumMod val="60000"/>
              <a:lumOff val="40000"/>
            </a:schemeClr>
          </a:solidFill>
          <a:ln>
            <a:solidFill>
              <a:schemeClr val="accent2"/>
            </a:solidFill>
          </a:ln>
        </p:spPr>
        <p:txBody>
          <a:bodyPr>
            <a:noAutofit/>
          </a:bodyPr>
          <a:lstStyle/>
          <a:p>
            <a:pPr algn="ctr"/>
            <a:r>
              <a:rPr lang="en-US" sz="3600" b="1" dirty="0" smtClean="0">
                <a:solidFill>
                  <a:schemeClr val="bg1"/>
                </a:solidFill>
              </a:rPr>
              <a:t>Investigating Vertical Alignment</a:t>
            </a:r>
            <a:endParaRPr lang="en-US" sz="3600" b="1" dirty="0">
              <a:solidFill>
                <a:schemeClr val="bg1"/>
              </a:solidFill>
            </a:endParaRPr>
          </a:p>
        </p:txBody>
      </p:sp>
      <p:sp>
        <p:nvSpPr>
          <p:cNvPr id="8" name="Text Placeholder 3"/>
          <p:cNvSpPr>
            <a:spLocks noGrp="1"/>
          </p:cNvSpPr>
          <p:nvPr>
            <p:ph type="body" sz="quarter" idx="10"/>
          </p:nvPr>
        </p:nvSpPr>
        <p:spPr/>
        <p:txBody>
          <a:bodyPr/>
          <a:lstStyle/>
          <a:p>
            <a:r>
              <a:rPr lang="en-US" sz="2400" dirty="0" smtClean="0"/>
              <a:t>Investigating vertical </a:t>
            </a:r>
            <a:r>
              <a:rPr lang="en-US" sz="2400" dirty="0"/>
              <a:t>a</a:t>
            </a:r>
            <a:r>
              <a:rPr lang="en-US" sz="2400" dirty="0" smtClean="0"/>
              <a:t>lignment in the CA Math Content Standards</a:t>
            </a:r>
            <a:endParaRPr lang="en-US" sz="2400" dirty="0"/>
          </a:p>
        </p:txBody>
      </p:sp>
    </p:spTree>
    <p:extLst>
      <p:ext uri="{BB962C8B-B14F-4D97-AF65-F5344CB8AC3E}">
        <p14:creationId xmlns:p14="http://schemas.microsoft.com/office/powerpoint/2010/main" val="35070459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fade">
                                      <p:cBhvr>
                                        <p:cTn id="2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447800"/>
            <a:ext cx="8534400" cy="4800600"/>
          </a:xfrm>
        </p:spPr>
        <p:txBody>
          <a:bodyPr/>
          <a:lstStyle/>
          <a:p>
            <a:pPr>
              <a:spcBef>
                <a:spcPts val="600"/>
              </a:spcBef>
            </a:pPr>
            <a:r>
              <a:rPr lang="en-US" dirty="0" smtClean="0"/>
              <a:t>Individually…</a:t>
            </a:r>
            <a:endParaRPr lang="en-US" dirty="0"/>
          </a:p>
          <a:p>
            <a:pPr marL="457200" indent="-457200">
              <a:spcBef>
                <a:spcPts val="900"/>
              </a:spcBef>
              <a:buFont typeface="+mj-lt"/>
              <a:buAutoNum type="arabicPeriod" startAt="3"/>
            </a:pPr>
            <a:r>
              <a:rPr lang="en-US" sz="2200" dirty="0">
                <a:ea typeface="ヒラギノ角ゴ Pro W3" charset="0"/>
                <a:cs typeface="ヒラギノ角ゴ Pro W3" charset="0"/>
              </a:rPr>
              <a:t>Study one grade level at a time. Consider all parts of the standards.</a:t>
            </a:r>
          </a:p>
          <a:p>
            <a:pPr marL="457200" indent="-457200">
              <a:spcBef>
                <a:spcPts val="900"/>
              </a:spcBef>
              <a:buFont typeface="+mj-lt"/>
              <a:buAutoNum type="arabicPeriod" startAt="3"/>
            </a:pPr>
            <a:r>
              <a:rPr lang="en-US" sz="2200" dirty="0">
                <a:solidFill>
                  <a:srgbClr val="000000"/>
                </a:solidFill>
                <a:ea typeface="ヒラギノ角ゴ Pro W3" charset="0"/>
                <a:cs typeface="ヒラギノ角ゴ Pro W3" charset="0"/>
              </a:rPr>
              <a:t>Capture important points from your </a:t>
            </a:r>
            <a:r>
              <a:rPr lang="en-US" sz="2200" dirty="0" smtClean="0">
                <a:solidFill>
                  <a:srgbClr val="000000"/>
                </a:solidFill>
                <a:ea typeface="ヒラギノ角ゴ Pro W3" charset="0"/>
                <a:cs typeface="ヒラギノ角ゴ Pro W3" charset="0"/>
              </a:rPr>
              <a:t>study in </a:t>
            </a:r>
            <a:r>
              <a:rPr lang="en-US" sz="2200" dirty="0">
                <a:solidFill>
                  <a:srgbClr val="000000"/>
                </a:solidFill>
                <a:ea typeface="ヒラギノ角ゴ Pro W3" charset="0"/>
                <a:cs typeface="ヒラギノ角ゴ Pro W3" charset="0"/>
              </a:rPr>
              <a:t>your template</a:t>
            </a:r>
            <a:r>
              <a:rPr lang="en-US" sz="2200" dirty="0" smtClean="0">
                <a:solidFill>
                  <a:srgbClr val="000000"/>
                </a:solidFill>
                <a:ea typeface="ヒラギノ角ゴ Pro W3" charset="0"/>
                <a:cs typeface="ヒラギノ角ゴ Pro W3" charset="0"/>
              </a:rPr>
              <a:t>.</a:t>
            </a:r>
          </a:p>
          <a:p>
            <a:pPr>
              <a:spcBef>
                <a:spcPts val="1800"/>
              </a:spcBef>
            </a:pPr>
            <a:r>
              <a:rPr lang="en-US" dirty="0" smtClean="0"/>
              <a:t>As a group…</a:t>
            </a:r>
            <a:endParaRPr lang="en-US" dirty="0" smtClean="0">
              <a:ea typeface="ヒラギノ角ゴ Pro W3" charset="0"/>
              <a:cs typeface="ヒラギノ角ゴ Pro W3" charset="0"/>
            </a:endParaRPr>
          </a:p>
          <a:p>
            <a:pPr marL="514350" indent="-514350">
              <a:spcBef>
                <a:spcPts val="900"/>
              </a:spcBef>
              <a:buFont typeface="+mj-lt"/>
              <a:buAutoNum type="arabicPeriod" startAt="5"/>
            </a:pPr>
            <a:r>
              <a:rPr lang="en-US" sz="2200" dirty="0" smtClean="0">
                <a:ea typeface="ヒラギノ角ゴ Pro W3" charset="0"/>
                <a:cs typeface="ヒラギノ角ゴ Pro W3" charset="0"/>
              </a:rPr>
              <a:t>Discuss </a:t>
            </a:r>
            <a:r>
              <a:rPr lang="en-US" sz="2200" dirty="0">
                <a:ea typeface="ヒラギノ角ゴ Pro W3" charset="0"/>
                <a:cs typeface="ヒラギノ角ゴ Pro W3" charset="0"/>
              </a:rPr>
              <a:t>and come to a consensus on what students need to know and be able to do according to the standards at each grade level or course. </a:t>
            </a:r>
          </a:p>
          <a:p>
            <a:pPr marL="514350" indent="-514350">
              <a:spcBef>
                <a:spcPts val="900"/>
              </a:spcBef>
              <a:buFont typeface="+mj-lt"/>
              <a:buAutoNum type="arabicPeriod" startAt="5"/>
            </a:pPr>
            <a:r>
              <a:rPr lang="en-US" sz="2200" dirty="0">
                <a:ea typeface="ヒラギノ角ゴ Pro W3" charset="0"/>
                <a:cs typeface="ヒラギノ角ゴ Pro W3" charset="0"/>
              </a:rPr>
              <a:t>Record a group summary of each grade-level or course standard on the strips provided.</a:t>
            </a:r>
          </a:p>
          <a:p>
            <a:pPr marL="514350" indent="-514350">
              <a:spcBef>
                <a:spcPts val="900"/>
              </a:spcBef>
              <a:buFont typeface="+mj-lt"/>
              <a:buAutoNum type="arabicPeriod" startAt="5"/>
            </a:pPr>
            <a:r>
              <a:rPr lang="en-US" sz="2200" dirty="0">
                <a:ea typeface="ヒラギノ角ゴ Pro W3" charset="0"/>
                <a:cs typeface="ヒラギノ角ゴ Pro W3" charset="0"/>
              </a:rPr>
              <a:t>Use the strips to </a:t>
            </a:r>
            <a:r>
              <a:rPr lang="en-US" sz="2200" dirty="0">
                <a:solidFill>
                  <a:srgbClr val="000000"/>
                </a:solidFill>
                <a:ea typeface="ヒラギノ角ゴ Pro W3" charset="0"/>
                <a:cs typeface="ヒラギノ角ゴ Pro W3" charset="0"/>
              </a:rPr>
              <a:t>build a learning trajectory on chart paper</a:t>
            </a:r>
            <a:r>
              <a:rPr lang="en-US" sz="2200" dirty="0" smtClean="0">
                <a:solidFill>
                  <a:srgbClr val="000000"/>
                </a:solidFill>
                <a:ea typeface="ヒラギノ角ゴ Pro W3" charset="0"/>
                <a:cs typeface="ヒラギノ角ゴ Pro W3" charset="0"/>
              </a:rPr>
              <a:t>.</a:t>
            </a:r>
            <a:endParaRPr lang="en-US" sz="2200" dirty="0">
              <a:solidFill>
                <a:srgbClr val="000000"/>
              </a:solidFill>
              <a:ea typeface="ヒラギノ角ゴ Pro W3" charset="0"/>
              <a:cs typeface="ヒラギノ角ゴ Pro W3" charset="0"/>
            </a:endParaRPr>
          </a:p>
        </p:txBody>
      </p:sp>
      <p:sp>
        <p:nvSpPr>
          <p:cNvPr id="4" name="Text Placeholder 3"/>
          <p:cNvSpPr>
            <a:spLocks noGrp="1"/>
          </p:cNvSpPr>
          <p:nvPr>
            <p:ph type="body" sz="quarter" idx="10"/>
          </p:nvPr>
        </p:nvSpPr>
        <p:spPr/>
        <p:txBody>
          <a:bodyPr/>
          <a:lstStyle/>
          <a:p>
            <a:r>
              <a:rPr lang="en-US" sz="2400" dirty="0" smtClean="0"/>
              <a:t>Investigating vertical </a:t>
            </a:r>
            <a:r>
              <a:rPr lang="en-US" sz="2400" dirty="0"/>
              <a:t>a</a:t>
            </a:r>
            <a:r>
              <a:rPr lang="en-US" sz="2400" dirty="0" smtClean="0"/>
              <a:t>lignment in the CA Math Content Standards</a:t>
            </a:r>
            <a:endParaRPr lang="en-US" sz="2400" dirty="0"/>
          </a:p>
        </p:txBody>
      </p:sp>
      <p:sp>
        <p:nvSpPr>
          <p:cNvPr id="6" name="Slide Number Placeholder 5"/>
          <p:cNvSpPr>
            <a:spLocks noGrp="1"/>
          </p:cNvSpPr>
          <p:nvPr>
            <p:ph type="sldNum" sz="quarter" idx="4"/>
          </p:nvPr>
        </p:nvSpPr>
        <p:spPr/>
        <p:txBody>
          <a:bodyPr/>
          <a:lstStyle/>
          <a:p>
            <a:fld id="{6EF36E0C-29D7-3046-B978-7B10A2E0CECE}" type="slidenum">
              <a:rPr lang="en-US" smtClean="0"/>
              <a:pPr/>
              <a:t>8</a:t>
            </a:fld>
            <a:endParaRPr lang="en-US" dirty="0"/>
          </a:p>
        </p:txBody>
      </p:sp>
      <p:sp>
        <p:nvSpPr>
          <p:cNvPr id="7" name="Title 1"/>
          <p:cNvSpPr>
            <a:spLocks noGrp="1"/>
          </p:cNvSpPr>
          <p:nvPr>
            <p:ph type="title"/>
          </p:nvPr>
        </p:nvSpPr>
        <p:spPr>
          <a:solidFill>
            <a:schemeClr val="tx2">
              <a:lumMod val="60000"/>
              <a:lumOff val="40000"/>
            </a:schemeClr>
          </a:solidFill>
          <a:ln>
            <a:solidFill>
              <a:schemeClr val="accent2"/>
            </a:solidFill>
          </a:ln>
        </p:spPr>
        <p:txBody>
          <a:bodyPr>
            <a:noAutofit/>
          </a:bodyPr>
          <a:lstStyle/>
          <a:p>
            <a:pPr algn="ctr"/>
            <a:r>
              <a:rPr lang="en-US" sz="3600" b="1" dirty="0" smtClean="0">
                <a:solidFill>
                  <a:schemeClr val="bg1"/>
                </a:solidFill>
              </a:rPr>
              <a:t>Investigating Vertical Alignment</a:t>
            </a:r>
            <a:endParaRPr lang="en-US" sz="3600" b="1" dirty="0">
              <a:solidFill>
                <a:schemeClr val="bg1"/>
              </a:solidFill>
            </a:endParaRPr>
          </a:p>
        </p:txBody>
      </p:sp>
    </p:spTree>
    <p:extLst>
      <p:ext uri="{BB962C8B-B14F-4D97-AF65-F5344CB8AC3E}">
        <p14:creationId xmlns:p14="http://schemas.microsoft.com/office/powerpoint/2010/main" val="20552782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fade">
                                      <p:cBhvr>
                                        <p:cTn id="10" dur="500"/>
                                        <p:tgtEl>
                                          <p:spTgt spid="3">
                                            <p:txEl>
                                              <p:pRg st="4" end="4"/>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Effect transition="in" filter="fade">
                                      <p:cBhvr>
                                        <p:cTn id="13" dur="500"/>
                                        <p:tgtEl>
                                          <p:spTgt spid="3">
                                            <p:txEl>
                                              <p:pRg st="5" end="5"/>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6" end="6"/>
                                            </p:txEl>
                                          </p:spTgt>
                                        </p:tgtEl>
                                        <p:attrNameLst>
                                          <p:attrName>style.visibility</p:attrName>
                                        </p:attrNameLst>
                                      </p:cBhvr>
                                      <p:to>
                                        <p:strVal val="visible"/>
                                      </p:to>
                                    </p:set>
                                    <p:animEffect transition="in" filter="fade">
                                      <p:cBhvr>
                                        <p:cTn id="18"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447800"/>
            <a:ext cx="8534400" cy="4800600"/>
          </a:xfrm>
        </p:spPr>
        <p:txBody>
          <a:bodyPr/>
          <a:lstStyle/>
          <a:p>
            <a:pPr>
              <a:spcBef>
                <a:spcPts val="600"/>
              </a:spcBef>
            </a:pPr>
            <a:r>
              <a:rPr lang="en-US" dirty="0" smtClean="0"/>
              <a:t>Individually…</a:t>
            </a:r>
            <a:endParaRPr lang="en-US" dirty="0"/>
          </a:p>
          <a:p>
            <a:pPr marL="457200" indent="-457200">
              <a:spcBef>
                <a:spcPts val="900"/>
              </a:spcBef>
              <a:buFont typeface="+mj-lt"/>
              <a:buAutoNum type="arabicPeriod" startAt="3"/>
            </a:pPr>
            <a:r>
              <a:rPr lang="en-US" sz="2200" dirty="0">
                <a:ea typeface="ヒラギノ角ゴ Pro W3" charset="0"/>
                <a:cs typeface="ヒラギノ角ゴ Pro W3" charset="0"/>
              </a:rPr>
              <a:t>Study one grade level at a time. Consider all parts of the standards.</a:t>
            </a:r>
          </a:p>
          <a:p>
            <a:pPr marL="457200" indent="-457200">
              <a:spcBef>
                <a:spcPts val="900"/>
              </a:spcBef>
              <a:buFont typeface="+mj-lt"/>
              <a:buAutoNum type="arabicPeriod" startAt="3"/>
            </a:pPr>
            <a:r>
              <a:rPr lang="en-US" sz="2200" dirty="0">
                <a:solidFill>
                  <a:srgbClr val="000000"/>
                </a:solidFill>
                <a:ea typeface="ヒラギノ角ゴ Pro W3" charset="0"/>
                <a:cs typeface="ヒラギノ角ゴ Pro W3" charset="0"/>
              </a:rPr>
              <a:t>Capture important points from your </a:t>
            </a:r>
            <a:r>
              <a:rPr lang="en-US" sz="2200" dirty="0" smtClean="0">
                <a:solidFill>
                  <a:srgbClr val="000000"/>
                </a:solidFill>
                <a:ea typeface="ヒラギノ角ゴ Pro W3" charset="0"/>
                <a:cs typeface="ヒラギノ角ゴ Pro W3" charset="0"/>
              </a:rPr>
              <a:t>study in </a:t>
            </a:r>
            <a:r>
              <a:rPr lang="en-US" sz="2200" dirty="0">
                <a:solidFill>
                  <a:srgbClr val="000000"/>
                </a:solidFill>
                <a:ea typeface="ヒラギノ角ゴ Pro W3" charset="0"/>
                <a:cs typeface="ヒラギノ角ゴ Pro W3" charset="0"/>
              </a:rPr>
              <a:t>your template</a:t>
            </a:r>
            <a:r>
              <a:rPr lang="en-US" sz="2200" dirty="0" smtClean="0">
                <a:solidFill>
                  <a:srgbClr val="000000"/>
                </a:solidFill>
                <a:ea typeface="ヒラギノ角ゴ Pro W3" charset="0"/>
                <a:cs typeface="ヒラギノ角ゴ Pro W3" charset="0"/>
              </a:rPr>
              <a:t>.</a:t>
            </a:r>
          </a:p>
          <a:p>
            <a:pPr>
              <a:spcBef>
                <a:spcPts val="1800"/>
              </a:spcBef>
            </a:pPr>
            <a:r>
              <a:rPr lang="en-US" dirty="0" smtClean="0"/>
              <a:t>As a group…</a:t>
            </a:r>
            <a:endParaRPr lang="en-US" dirty="0" smtClean="0">
              <a:ea typeface="ヒラギノ角ゴ Pro W3" charset="0"/>
              <a:cs typeface="ヒラギノ角ゴ Pro W3" charset="0"/>
            </a:endParaRPr>
          </a:p>
          <a:p>
            <a:pPr marL="514350" indent="-514350">
              <a:spcBef>
                <a:spcPts val="900"/>
              </a:spcBef>
              <a:buFont typeface="+mj-lt"/>
              <a:buAutoNum type="arabicPeriod" startAt="5"/>
            </a:pPr>
            <a:r>
              <a:rPr lang="en-US" sz="2200" dirty="0" smtClean="0">
                <a:ea typeface="ヒラギノ角ゴ Pro W3" charset="0"/>
                <a:cs typeface="ヒラギノ角ゴ Pro W3" charset="0"/>
              </a:rPr>
              <a:t>Discuss </a:t>
            </a:r>
            <a:r>
              <a:rPr lang="en-US" sz="2200" dirty="0">
                <a:ea typeface="ヒラギノ角ゴ Pro W3" charset="0"/>
                <a:cs typeface="ヒラギノ角ゴ Pro W3" charset="0"/>
              </a:rPr>
              <a:t>and come to a consensus on what students need to know and be able to do according to the standards at each grade level or course. </a:t>
            </a:r>
          </a:p>
          <a:p>
            <a:pPr marL="514350" indent="-514350">
              <a:spcBef>
                <a:spcPts val="900"/>
              </a:spcBef>
              <a:buFont typeface="+mj-lt"/>
              <a:buAutoNum type="arabicPeriod" startAt="5"/>
            </a:pPr>
            <a:r>
              <a:rPr lang="en-US" sz="2200" dirty="0">
                <a:ea typeface="ヒラギノ角ゴ Pro W3" charset="0"/>
                <a:cs typeface="ヒラギノ角ゴ Pro W3" charset="0"/>
              </a:rPr>
              <a:t>Record a group summary of each grade-level or course standard on the strips provided.</a:t>
            </a:r>
          </a:p>
          <a:p>
            <a:pPr marL="514350" indent="-514350">
              <a:spcBef>
                <a:spcPts val="900"/>
              </a:spcBef>
              <a:buFont typeface="+mj-lt"/>
              <a:buAutoNum type="arabicPeriod" startAt="5"/>
            </a:pPr>
            <a:r>
              <a:rPr lang="en-US" sz="2200" dirty="0">
                <a:ea typeface="ヒラギノ角ゴ Pro W3" charset="0"/>
                <a:cs typeface="ヒラギノ角ゴ Pro W3" charset="0"/>
              </a:rPr>
              <a:t>Use the strips to </a:t>
            </a:r>
            <a:r>
              <a:rPr lang="en-US" sz="2200" dirty="0">
                <a:solidFill>
                  <a:srgbClr val="000000"/>
                </a:solidFill>
                <a:ea typeface="ヒラギノ角ゴ Pro W3" charset="0"/>
                <a:cs typeface="ヒラギノ角ゴ Pro W3" charset="0"/>
              </a:rPr>
              <a:t>build a learning trajectory on chart paper</a:t>
            </a:r>
            <a:r>
              <a:rPr lang="en-US" sz="2200" dirty="0" smtClean="0">
                <a:solidFill>
                  <a:srgbClr val="000000"/>
                </a:solidFill>
                <a:ea typeface="ヒラギノ角ゴ Pro W3" charset="0"/>
                <a:cs typeface="ヒラギノ角ゴ Pro W3" charset="0"/>
              </a:rPr>
              <a:t>.</a:t>
            </a:r>
            <a:endParaRPr lang="en-US" sz="2200" dirty="0">
              <a:solidFill>
                <a:srgbClr val="000000"/>
              </a:solidFill>
              <a:ea typeface="ヒラギノ角ゴ Pro W3" charset="0"/>
              <a:cs typeface="ヒラギノ角ゴ Pro W3" charset="0"/>
            </a:endParaRPr>
          </a:p>
        </p:txBody>
      </p:sp>
      <p:sp>
        <p:nvSpPr>
          <p:cNvPr id="6" name="Slide Number Placeholder 5"/>
          <p:cNvSpPr>
            <a:spLocks noGrp="1"/>
          </p:cNvSpPr>
          <p:nvPr>
            <p:ph type="sldNum" sz="quarter" idx="4"/>
          </p:nvPr>
        </p:nvSpPr>
        <p:spPr/>
        <p:txBody>
          <a:bodyPr/>
          <a:lstStyle/>
          <a:p>
            <a:fld id="{6EF36E0C-29D7-3046-B978-7B10A2E0CECE}" type="slidenum">
              <a:rPr lang="en-US" smtClean="0"/>
              <a:pPr/>
              <a:t>9</a:t>
            </a:fld>
            <a:endParaRPr lang="en-US" dirty="0"/>
          </a:p>
        </p:txBody>
      </p:sp>
      <p:sp>
        <p:nvSpPr>
          <p:cNvPr id="7" name="Title 1"/>
          <p:cNvSpPr>
            <a:spLocks noGrp="1"/>
          </p:cNvSpPr>
          <p:nvPr>
            <p:ph type="title"/>
          </p:nvPr>
        </p:nvSpPr>
        <p:spPr>
          <a:solidFill>
            <a:schemeClr val="tx2">
              <a:lumMod val="60000"/>
              <a:lumOff val="40000"/>
            </a:schemeClr>
          </a:solidFill>
          <a:ln>
            <a:solidFill>
              <a:schemeClr val="accent2"/>
            </a:solidFill>
          </a:ln>
        </p:spPr>
        <p:txBody>
          <a:bodyPr>
            <a:noAutofit/>
          </a:bodyPr>
          <a:lstStyle/>
          <a:p>
            <a:pPr algn="ctr"/>
            <a:r>
              <a:rPr lang="en-US" sz="3600" b="1" dirty="0" smtClean="0">
                <a:solidFill>
                  <a:schemeClr val="bg1"/>
                </a:solidFill>
              </a:rPr>
              <a:t>Investigating Vertical Alignment</a:t>
            </a:r>
            <a:endParaRPr lang="en-US" sz="3600" b="1" dirty="0">
              <a:solidFill>
                <a:schemeClr val="bg1"/>
              </a:solidFill>
            </a:endParaRPr>
          </a:p>
        </p:txBody>
      </p:sp>
      <p:sp>
        <p:nvSpPr>
          <p:cNvPr id="8" name="Text Placeholder 3"/>
          <p:cNvSpPr>
            <a:spLocks noGrp="1"/>
          </p:cNvSpPr>
          <p:nvPr>
            <p:ph type="body" sz="quarter" idx="10"/>
          </p:nvPr>
        </p:nvSpPr>
        <p:spPr/>
        <p:txBody>
          <a:bodyPr/>
          <a:lstStyle/>
          <a:p>
            <a:r>
              <a:rPr lang="en-US" sz="2400" dirty="0" smtClean="0"/>
              <a:t>Investigating vertical </a:t>
            </a:r>
            <a:r>
              <a:rPr lang="en-US" sz="2400" dirty="0"/>
              <a:t>a</a:t>
            </a:r>
            <a:r>
              <a:rPr lang="en-US" sz="2400" dirty="0" smtClean="0"/>
              <a:t>lignment in the CA Math Content Standards</a:t>
            </a:r>
            <a:endParaRPr lang="en-US" sz="2400" dirty="0"/>
          </a:p>
        </p:txBody>
      </p:sp>
    </p:spTree>
    <p:extLst>
      <p:ext uri="{BB962C8B-B14F-4D97-AF65-F5344CB8AC3E}">
        <p14:creationId xmlns:p14="http://schemas.microsoft.com/office/powerpoint/2010/main" val="42735995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fade">
                                      <p:cBhvr>
                                        <p:cTn id="10" dur="500"/>
                                        <p:tgtEl>
                                          <p:spTgt spid="3">
                                            <p:txEl>
                                              <p:pRg st="4" end="4"/>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Effect transition="in" filter="fade">
                                      <p:cBhvr>
                                        <p:cTn id="13" dur="500"/>
                                        <p:tgtEl>
                                          <p:spTgt spid="3">
                                            <p:txEl>
                                              <p:pRg st="5" end="5"/>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6" end="6"/>
                                            </p:txEl>
                                          </p:spTgt>
                                        </p:tgtEl>
                                        <p:attrNameLst>
                                          <p:attrName>style.visibility</p:attrName>
                                        </p:attrNameLst>
                                      </p:cBhvr>
                                      <p:to>
                                        <p:strVal val="visible"/>
                                      </p:to>
                                    </p:set>
                                    <p:animEffect transition="in" filter="fade">
                                      <p:cBhvr>
                                        <p:cTn id="18"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10052</TotalTime>
  <Words>2246</Words>
  <Application>Microsoft Macintosh PowerPoint</Application>
  <PresentationFormat>On-screen Show (4:3)</PresentationFormat>
  <Paragraphs>292</Paragraphs>
  <Slides>11</Slides>
  <Notes>11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Investigating Vertical Alignment in the CA Mathematics Content Standards</vt:lpstr>
      <vt:lpstr>PowerPoint Presentation</vt:lpstr>
      <vt:lpstr>PowerPoint Presentation</vt:lpstr>
      <vt:lpstr>Math Learning Experience-Number Words</vt:lpstr>
      <vt:lpstr>Math Domains</vt:lpstr>
      <vt:lpstr>Investigating Vertical Alignment</vt:lpstr>
      <vt:lpstr>Investigating Vertical Alignment</vt:lpstr>
      <vt:lpstr>Investigating Vertical Alignment</vt:lpstr>
      <vt:lpstr>Investigating Vertical Alignment</vt:lpstr>
      <vt:lpstr>Investigating Vertical Alignment</vt:lpstr>
      <vt:lpstr>Investigating Vertical Alignment</vt:lpstr>
    </vt:vector>
  </TitlesOfParts>
  <Company>Los Angeles Unified School District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LAUSD</dc:creator>
  <cp:lastModifiedBy>Lisa Ward</cp:lastModifiedBy>
  <cp:revision>32</cp:revision>
  <dcterms:created xsi:type="dcterms:W3CDTF">2016-10-07T17:34:06Z</dcterms:created>
  <dcterms:modified xsi:type="dcterms:W3CDTF">2016-10-25T15:54:56Z</dcterms:modified>
</cp:coreProperties>
</file>